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drawings/drawing1.xml" ContentType="application/vnd.openxmlformats-officedocument.drawingml.chartshapes+xml"/>
  <Override PartName="/ppt/presentation.xml" ContentType="application/vnd.openxmlformats-officedocument.presentationml.presentation.main+xml"/>
  <Override PartName="/ppt/slides/slide3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5.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5.xml" ContentType="application/vnd.openxmlformats-officedocument.presentationml.notesSlide+xml"/>
  <Override PartName="/ppt/slideLayouts/slideLayout22.xml" ContentType="application/vnd.openxmlformats-officedocument.presentationml.slideLayout+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Masters/notesMaster1.xml" ContentType="application/vnd.openxmlformats-officedocument.presentationml.notesMaster+xml"/>
  <Override PartName="/ppt/charts/chart12.xml" ContentType="application/vnd.openxmlformats-officedocument.drawingml.chart+xml"/>
  <Override PartName="/ppt/charts/chart11.xml" ContentType="application/vnd.openxmlformats-officedocument.drawingml.chart+xml"/>
  <Override PartName="/ppt/theme/theme1.xml" ContentType="application/vnd.openxmlformats-officedocument.theme+xml"/>
  <Override PartName="/ppt/charts/chart10.xml" ContentType="application/vnd.openxmlformats-officedocument.drawingml.chart+xml"/>
  <Override PartName="/ppt/theme/theme3.xml" ContentType="application/vnd.openxmlformats-officedocument.theme+xml"/>
  <Override PartName="/ppt/charts/chart9.xml" ContentType="application/vnd.openxmlformats-officedocument.drawingml.chart+xml"/>
  <Override PartName="/ppt/charts/colors2.xml" ContentType="application/vnd.ms-office.chartcolorstyle+xml"/>
  <Override PartName="/ppt/charts/style2.xml" ContentType="application/vnd.ms-office.chartstyle+xml"/>
  <Override PartName="/ppt/charts/chart2.xml" ContentType="application/vnd.openxmlformats-officedocument.drawingml.chart+xml"/>
  <Override PartName="/ppt/theme/theme2.xml" ContentType="application/vnd.openxmlformats-officedocument.theme+xml"/>
  <Override PartName="/ppt/charts/chart3.xml" ContentType="application/vnd.openxmlformats-officedocument.drawingml.chart+xml"/>
  <Override PartName="/ppt/charts/chart4.xml" ContentType="application/vnd.openxmlformats-officedocument.drawingml.chart+xml"/>
  <Override PartName="/ppt/charts/chart8.xml" ContentType="application/vnd.openxmlformats-officedocument.drawingml.chart+xml"/>
  <Override PartName="/ppt/charts/chart7.xml" ContentType="application/vnd.openxmlformats-officedocument.drawingml.chart+xml"/>
  <Override PartName="/ppt/charts/colors1.xml" ContentType="application/vnd.ms-office.chartcolorstyle+xml"/>
  <Override PartName="/ppt/charts/chart6.xml" ContentType="application/vnd.openxmlformats-officedocument.drawingml.chart+xml"/>
  <Override PartName="/ppt/charts/style1.xml" ContentType="application/vnd.ms-office.chartstyle+xml"/>
  <Override PartName="/ppt/charts/chart5.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 id="2147483696" r:id="rId2"/>
  </p:sldMasterIdLst>
  <p:notesMasterIdLst>
    <p:notesMasterId r:id="rId38"/>
  </p:notesMasterIdLst>
  <p:sldIdLst>
    <p:sldId id="256" r:id="rId3"/>
    <p:sldId id="283" r:id="rId4"/>
    <p:sldId id="318" r:id="rId5"/>
    <p:sldId id="319" r:id="rId6"/>
    <p:sldId id="320" r:id="rId7"/>
    <p:sldId id="321" r:id="rId8"/>
    <p:sldId id="322" r:id="rId9"/>
    <p:sldId id="323" r:id="rId10"/>
    <p:sldId id="324" r:id="rId11"/>
    <p:sldId id="325" r:id="rId12"/>
    <p:sldId id="326" r:id="rId13"/>
    <p:sldId id="327" r:id="rId14"/>
    <p:sldId id="328" r:id="rId15"/>
    <p:sldId id="329" r:id="rId16"/>
    <p:sldId id="312" r:id="rId17"/>
    <p:sldId id="309" r:id="rId18"/>
    <p:sldId id="284" r:id="rId19"/>
    <p:sldId id="305" r:id="rId20"/>
    <p:sldId id="258" r:id="rId21"/>
    <p:sldId id="310" r:id="rId22"/>
    <p:sldId id="311" r:id="rId23"/>
    <p:sldId id="285" r:id="rId24"/>
    <p:sldId id="264" r:id="rId25"/>
    <p:sldId id="265" r:id="rId26"/>
    <p:sldId id="294" r:id="rId27"/>
    <p:sldId id="314" r:id="rId28"/>
    <p:sldId id="313" r:id="rId29"/>
    <p:sldId id="295" r:id="rId30"/>
    <p:sldId id="296" r:id="rId31"/>
    <p:sldId id="297" r:id="rId32"/>
    <p:sldId id="317" r:id="rId33"/>
    <p:sldId id="315" r:id="rId34"/>
    <p:sldId id="316" r:id="rId35"/>
    <p:sldId id="286" r:id="rId36"/>
    <p:sldId id="289"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1F3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117" d="100"/>
          <a:sy n="117" d="100"/>
        </p:scale>
        <p:origin x="12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centnas3\ds-public\BEFAC\Meetings%202020\02-24-20\Performance%20Data%2002-14-2020.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centnas3\ds-public\BEFAC\Meetings%202020\02-24-20\Performance%20Data%2002-14-202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 Net Income </c:v>
                </c:pt>
              </c:strCache>
            </c:strRef>
          </c:tx>
          <c:spPr>
            <a:ln w="41275" cap="rnd">
              <a:solidFill>
                <a:schemeClr val="accent5">
                  <a:lumMod val="75000"/>
                </a:schemeClr>
              </a:solidFill>
              <a:round/>
            </a:ln>
            <a:effectLst/>
          </c:spPr>
          <c:marker>
            <c:symbol val="none"/>
          </c:marker>
          <c:cat>
            <c:numRef>
              <c:f>Sheet1!$A$2:$A$12</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Sheet1!$B$2:$B$12</c:f>
              <c:numCache>
                <c:formatCode>_(* #,##0_);_(* \(#,##0\);_(* "-"??_);_(@_)</c:formatCode>
                <c:ptCount val="11"/>
                <c:pt idx="0">
                  <c:v>-12649307</c:v>
                </c:pt>
                <c:pt idx="1">
                  <c:v>-17954367</c:v>
                </c:pt>
                <c:pt idx="2">
                  <c:v>-15603363</c:v>
                </c:pt>
                <c:pt idx="3">
                  <c:v>-5080061</c:v>
                </c:pt>
                <c:pt idx="4">
                  <c:v>-3912048</c:v>
                </c:pt>
                <c:pt idx="5">
                  <c:v>-1863556</c:v>
                </c:pt>
                <c:pt idx="6">
                  <c:v>4213719</c:v>
                </c:pt>
                <c:pt idx="7">
                  <c:v>2707091</c:v>
                </c:pt>
                <c:pt idx="8">
                  <c:v>2068164</c:v>
                </c:pt>
                <c:pt idx="9">
                  <c:v>4682464</c:v>
                </c:pt>
                <c:pt idx="10">
                  <c:v>12814800</c:v>
                </c:pt>
              </c:numCache>
            </c:numRef>
          </c:val>
          <c:smooth val="0"/>
          <c:extLst xmlns:c16r2="http://schemas.microsoft.com/office/drawing/2015/06/chart">
            <c:ext xmlns:c16="http://schemas.microsoft.com/office/drawing/2014/chart" uri="{C3380CC4-5D6E-409C-BE32-E72D297353CC}">
              <c16:uniqueId val="{00000000-A7A7-4A1E-85C0-656FE505049F}"/>
            </c:ext>
          </c:extLst>
        </c:ser>
        <c:dLbls>
          <c:showLegendKey val="0"/>
          <c:showVal val="0"/>
          <c:showCatName val="0"/>
          <c:showSerName val="0"/>
          <c:showPercent val="0"/>
          <c:showBubbleSize val="0"/>
        </c:dLbls>
        <c:smooth val="0"/>
        <c:axId val="416003640"/>
        <c:axId val="416004032"/>
      </c:lineChart>
      <c:catAx>
        <c:axId val="41600364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Fiscal Year</a:t>
                </a:r>
              </a:p>
            </c:rich>
          </c:tx>
          <c:layout>
            <c:manualLayout>
              <c:xMode val="edge"/>
              <c:yMode val="edge"/>
              <c:x val="0.49814704151036227"/>
              <c:y val="0.94691666666666663"/>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6004032"/>
        <c:crosses val="autoZero"/>
        <c:auto val="1"/>
        <c:lblAlgn val="ctr"/>
        <c:lblOffset val="100"/>
        <c:noMultiLvlLbl val="0"/>
      </c:catAx>
      <c:valAx>
        <c:axId val="416004032"/>
        <c:scaling>
          <c:orientation val="minMax"/>
          <c:max val="24000000"/>
        </c:scaling>
        <c:delete val="0"/>
        <c:axPos val="l"/>
        <c:majorGridlines>
          <c:spPr>
            <a:ln w="9525" cap="flat" cmpd="sng" algn="ctr">
              <a:solidFill>
                <a:schemeClr val="tx1">
                  <a:lumMod val="15000"/>
                  <a:lumOff val="85000"/>
                </a:schemeClr>
              </a:solidFill>
              <a:round/>
            </a:ln>
            <a:effectLst/>
          </c:spPr>
        </c:majorGridlines>
        <c:numFmt formatCode="_(&quot;$&quot;* #,##0.0_);_(&quot;$&quot;* \(#,##0.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6003640"/>
        <c:crosses val="autoZero"/>
        <c:crossBetween val="between"/>
        <c:majorUnit val="4000000"/>
        <c:dispUnits>
          <c:builtInUnit val="millions"/>
          <c:dispUnitsLbl>
            <c:layout>
              <c:manualLayout>
                <c:xMode val="edge"/>
                <c:yMode val="edge"/>
                <c:x val="1.0453611481710649E-2"/>
                <c:y val="0.34987510936132982"/>
              </c:manualLayout>
            </c:layout>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0" dirty="0"/>
                    <a:t>Milli</a:t>
                  </a:r>
                  <a:r>
                    <a:rPr lang="en-US" dirty="0"/>
                    <a:t>ons</a:t>
                  </a:r>
                </a:p>
              </c:rich>
            </c:tx>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sz="1200" b="1" dirty="0" smtClean="0"/>
                      <a:t>10,470</a:t>
                    </a:r>
                    <a:endParaRPr lang="en-US" dirty="0"/>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1"/>
              <c:layout>
                <c:manualLayout>
                  <c:x val="2.1768705028182855E-2"/>
                  <c:y val="-0.28680962895024109"/>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en-US" sz="1200" b="1" baseline="0" dirty="0" smtClean="0"/>
                      <a:t>684,166</a:t>
                    </a:r>
                    <a:endParaRPr lang="en-US" dirty="0"/>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layout>
                    <c:manualLayout>
                      <c:w val="0.16178721699781323"/>
                      <c:h val="8.9474787617802642E-2"/>
                    </c:manualLayout>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('Bldg Inspector Activity'!$N$25,'Bldg Inspector Activity'!$N$27)</c:f>
              <c:strCache>
                <c:ptCount val="2"/>
                <c:pt idx="0">
                  <c:v>Rollover</c:v>
                </c:pt>
                <c:pt idx="1">
                  <c:v>Grand Total</c:v>
                </c:pt>
              </c:strCache>
            </c:strRef>
          </c:cat>
          <c:val>
            <c:numRef>
              <c:f>('Bldg Inspector Activity'!$R$25,'Bldg Inspector Activity'!$R$27)</c:f>
              <c:numCache>
                <c:formatCode>#,##0</c:formatCode>
                <c:ptCount val="2"/>
                <c:pt idx="0">
                  <c:v>10470</c:v>
                </c:pt>
                <c:pt idx="1">
                  <c:v>684166</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788774096233374"/>
          <c:y val="0.82259732481585357"/>
          <c:w val="0.43766211505568026"/>
          <c:h val="0.12103546487022619"/>
        </c:manualLayout>
      </c:layout>
      <c:overlay val="0"/>
      <c:spPr>
        <a:noFill/>
        <a:ln>
          <a:noFill/>
        </a:ln>
        <a:effectLst/>
      </c:spPr>
      <c:txPr>
        <a:bodyPr rot="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sz="2400" dirty="0"/>
              <a:t>Fire Prevention - Completed Inspections</a:t>
            </a:r>
          </a:p>
        </c:rich>
      </c:tx>
      <c:layout>
        <c:manualLayout>
          <c:xMode val="edge"/>
          <c:yMode val="edge"/>
          <c:x val="0.29452102314367001"/>
          <c:y val="6.2335959078815232E-3"/>
        </c:manualLayout>
      </c:layout>
      <c:overlay val="0"/>
      <c:spPr>
        <a:noFill/>
        <a:ln w="25400">
          <a:noFill/>
        </a:ln>
      </c:spPr>
    </c:title>
    <c:autoTitleDeleted val="0"/>
    <c:plotArea>
      <c:layout>
        <c:manualLayout>
          <c:layoutTarget val="inner"/>
          <c:xMode val="edge"/>
          <c:yMode val="edge"/>
          <c:x val="8.3800361530684181E-2"/>
          <c:y val="0.12471170812683637"/>
          <c:w val="0.87723704770366739"/>
          <c:h val="0.77005462372333622"/>
        </c:manualLayout>
      </c:layout>
      <c:lineChart>
        <c:grouping val="standard"/>
        <c:varyColors val="0"/>
        <c:ser>
          <c:idx val="0"/>
          <c:order val="0"/>
          <c:tx>
            <c:strRef>
              <c:f>'Fire Completed Inspections'!$A$5</c:f>
              <c:strCache>
                <c:ptCount val="1"/>
                <c:pt idx="0">
                  <c:v>FY18</c:v>
                </c:pt>
              </c:strCache>
            </c:strRef>
          </c:tx>
          <c:spPr>
            <a:ln w="28575" cap="rnd">
              <a:solidFill>
                <a:schemeClr val="accent1"/>
              </a:solidFill>
              <a:round/>
            </a:ln>
            <a:effectLst/>
          </c:spPr>
          <c:dLbls>
            <c:dLbl>
              <c:idx val="3"/>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dLbl>
            <c:dLbl>
              <c:idx val="4"/>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dLbl>
            <c:dLbl>
              <c:idx val="6"/>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dLbl>
            <c:dLbl>
              <c:idx val="10"/>
              <c:layout>
                <c:manualLayout>
                  <c:x val="-2.3237752114175531E-2"/>
                  <c:y val="-3.303282274565521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'Fire Completed Inspections'!$B$4:$M$4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'Fire Completed Inspections'!$B$5:$M$5</c:f>
              <c:numCache>
                <c:formatCode>#,##0</c:formatCode>
                <c:ptCount val="12"/>
                <c:pt idx="0">
                  <c:v>2085</c:v>
                </c:pt>
                <c:pt idx="1">
                  <c:v>2770</c:v>
                </c:pt>
                <c:pt idx="2">
                  <c:v>1843</c:v>
                </c:pt>
                <c:pt idx="3">
                  <c:v>2726</c:v>
                </c:pt>
                <c:pt idx="4">
                  <c:v>2473</c:v>
                </c:pt>
                <c:pt idx="5">
                  <c:v>2630</c:v>
                </c:pt>
                <c:pt idx="6">
                  <c:v>3714</c:v>
                </c:pt>
                <c:pt idx="7">
                  <c:v>3204</c:v>
                </c:pt>
                <c:pt idx="8">
                  <c:v>3571</c:v>
                </c:pt>
                <c:pt idx="9">
                  <c:v>3962</c:v>
                </c:pt>
                <c:pt idx="10">
                  <c:v>4145</c:v>
                </c:pt>
                <c:pt idx="11">
                  <c:v>3347</c:v>
                </c:pt>
              </c:numCache>
            </c:numRef>
          </c:val>
          <c:smooth val="0"/>
        </c:ser>
        <c:ser>
          <c:idx val="1"/>
          <c:order val="1"/>
          <c:tx>
            <c:strRef>
              <c:f>'Fire Completed Inspections'!$A$6</c:f>
              <c:strCache>
                <c:ptCount val="1"/>
                <c:pt idx="0">
                  <c:v>FY19</c:v>
                </c:pt>
              </c:strCache>
            </c:strRef>
          </c:tx>
          <c:spPr>
            <a:ln w="28575" cap="rnd">
              <a:solidFill>
                <a:schemeClr val="accent2"/>
              </a:solidFill>
              <a:round/>
            </a:ln>
            <a:effectLst/>
          </c:spPr>
          <c:dLbls>
            <c:dLbl>
              <c:idx val="0"/>
              <c:layout>
                <c:manualLayout>
                  <c:x val="-2.3237752114175367E-2"/>
                  <c:y val="1.848776562726492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2.336284450997686E-2"/>
                  <c:y val="-2.909011423678043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2.7812910130924785E-2"/>
                  <c:y val="2.909011423678043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5.5625820261849569E-3"/>
                  <c:y val="-2.077865302627174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2.2250328104739828E-2"/>
                  <c:y val="-4.779090196042500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6700393725687874E-2"/>
                  <c:y val="-3.324584484203479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extLst>
                <c:ext xmlns:c15="http://schemas.microsoft.com/office/drawing/2012/chart" uri="{CE6537A1-D6FC-4f65-9D91-7224C49458BB}"/>
              </c:extLst>
            </c:dLbl>
            <c:dLbl>
              <c:idx val="9"/>
              <c:layout>
                <c:manualLayout>
                  <c:x val="-2.3237752114175367E-2"/>
                  <c:y val="-2.8877092140400868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2.3362844509976818E-2"/>
                  <c:y val="2.0778653026271743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'Fire Completed Inspections'!$B$4:$M$4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'Fire Completed Inspections'!$B$6:$M$6</c:f>
              <c:numCache>
                <c:formatCode>#,##0</c:formatCode>
                <c:ptCount val="12"/>
                <c:pt idx="0">
                  <c:v>3931</c:v>
                </c:pt>
                <c:pt idx="1">
                  <c:v>4253</c:v>
                </c:pt>
                <c:pt idx="2">
                  <c:v>3428</c:v>
                </c:pt>
                <c:pt idx="3">
                  <c:v>4733</c:v>
                </c:pt>
                <c:pt idx="4">
                  <c:v>3928</c:v>
                </c:pt>
                <c:pt idx="5">
                  <c:v>3472</c:v>
                </c:pt>
                <c:pt idx="6">
                  <c:v>3924</c:v>
                </c:pt>
                <c:pt idx="7">
                  <c:v>3789</c:v>
                </c:pt>
                <c:pt idx="8">
                  <c:v>4434</c:v>
                </c:pt>
                <c:pt idx="9">
                  <c:v>4306</c:v>
                </c:pt>
                <c:pt idx="10">
                  <c:v>4077</c:v>
                </c:pt>
                <c:pt idx="11">
                  <c:v>3860</c:v>
                </c:pt>
              </c:numCache>
            </c:numRef>
          </c:val>
          <c:smooth val="0"/>
        </c:ser>
        <c:ser>
          <c:idx val="2"/>
          <c:order val="2"/>
          <c:tx>
            <c:strRef>
              <c:f>'Fire Completed Inspections'!$A$7</c:f>
              <c:strCache>
                <c:ptCount val="1"/>
                <c:pt idx="0">
                  <c:v>FY20</c:v>
                </c:pt>
              </c:strCache>
            </c:strRef>
          </c:tx>
          <c:dLbls>
            <c:dLbl>
              <c:idx val="0"/>
              <c:layout>
                <c:manualLayout>
                  <c:x val="-2.2125235708938398E-2"/>
                  <c:y val="-2.2643496232519343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Lst>
            </c:dLbl>
            <c:dLbl>
              <c:idx val="1"/>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extLst>
                <c:ext xmlns:c15="http://schemas.microsoft.com/office/drawing/2012/chart" uri="{CE6537A1-D6FC-4f65-9D91-7224C49458BB}"/>
              </c:extLst>
            </c:dLbl>
            <c:dLbl>
              <c:idx val="2"/>
              <c:layout>
                <c:manualLayout>
                  <c:x val="-1.9900202898464395E-2"/>
                  <c:y val="-2.8877092140400868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1.8912778889028852E-2"/>
                  <c:y val="2.4934383631526055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4475360915213809E-2"/>
                  <c:y val="2.0778653026271705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0025295294265846E-2"/>
                  <c:y val="2.2856518328898918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2250328104739827E-3"/>
                  <c:y val="-1.8700787723644606E-2"/>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'Fire Completed Inspections'!$B$4:$M$4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'Fire Completed Inspections'!$B$7:$M$7</c:f>
              <c:numCache>
                <c:formatCode>#,##0</c:formatCode>
                <c:ptCount val="12"/>
                <c:pt idx="0">
                  <c:v>4217</c:v>
                </c:pt>
                <c:pt idx="1">
                  <c:v>4183</c:v>
                </c:pt>
                <c:pt idx="2">
                  <c:v>3633</c:v>
                </c:pt>
                <c:pt idx="3">
                  <c:v>4092</c:v>
                </c:pt>
                <c:pt idx="4">
                  <c:v>3708</c:v>
                </c:pt>
                <c:pt idx="5">
                  <c:v>3378</c:v>
                </c:pt>
                <c:pt idx="6">
                  <c:v>3924</c:v>
                </c:pt>
              </c:numCache>
            </c:numRef>
          </c:val>
          <c:smooth val="0"/>
        </c:ser>
        <c:dLbls>
          <c:showLegendKey val="0"/>
          <c:showVal val="0"/>
          <c:showCatName val="0"/>
          <c:showSerName val="0"/>
          <c:showPercent val="0"/>
          <c:showBubbleSize val="0"/>
        </c:dLbls>
        <c:marker val="1"/>
        <c:smooth val="0"/>
        <c:axId val="407760240"/>
        <c:axId val="407760632"/>
      </c:lineChart>
      <c:catAx>
        <c:axId val="4077602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1000" b="0" i="0" u="none" strike="noStrike" baseline="0">
                <a:solidFill>
                  <a:srgbClr val="000000"/>
                </a:solidFill>
                <a:latin typeface="Calibri"/>
                <a:ea typeface="Calibri"/>
                <a:cs typeface="Calibri"/>
              </a:defRPr>
            </a:pPr>
            <a:endParaRPr lang="en-US"/>
          </a:p>
        </c:txPr>
        <c:crossAx val="407760632"/>
        <c:crosses val="autoZero"/>
        <c:auto val="1"/>
        <c:lblAlgn val="ctr"/>
        <c:lblOffset val="100"/>
        <c:noMultiLvlLbl val="0"/>
      </c:catAx>
      <c:valAx>
        <c:axId val="407760632"/>
        <c:scaling>
          <c:orientation val="minMax"/>
          <c:max val="5000"/>
          <c:min val="200"/>
        </c:scaling>
        <c:delete val="0"/>
        <c:axPos val="l"/>
        <c:majorGridlines>
          <c:spPr>
            <a:ln w="9525" cap="flat" cmpd="sng" algn="ctr">
              <a:solidFill>
                <a:schemeClr val="tx1"/>
              </a:solidFill>
              <a:round/>
            </a:ln>
            <a:effectLst/>
          </c:spPr>
        </c:majorGridlines>
        <c:numFmt formatCode="#,##0" sourceLinked="1"/>
        <c:majorTickMark val="out"/>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407760240"/>
        <c:crosses val="autoZero"/>
        <c:crossBetween val="between"/>
      </c:valAx>
      <c:dTable>
        <c:showHorzBorder val="1"/>
        <c:showVertBorder val="1"/>
        <c:showOutline val="1"/>
        <c:showKeys val="1"/>
        <c:spPr>
          <a:noFill/>
          <a:ln w="9525" cap="flat" cmpd="sng" algn="ctr">
            <a:solidFill>
              <a:schemeClr val="bg1">
                <a:lumMod val="65000"/>
              </a:schemeClr>
            </a:solidFill>
            <a:round/>
          </a:ln>
          <a:effectLst/>
        </c:spPr>
        <c:txPr>
          <a:bodyPr/>
          <a:lstStyle/>
          <a:p>
            <a:pPr rtl="0">
              <a:defRPr sz="1000" b="0" i="0" u="none" strike="noStrike" baseline="0">
                <a:solidFill>
                  <a:srgbClr val="000000"/>
                </a:solidFill>
                <a:latin typeface="Calibri"/>
                <a:ea typeface="Calibri"/>
                <a:cs typeface="Calibri"/>
              </a:defRPr>
            </a:pPr>
            <a:endParaRPr lang="en-US"/>
          </a:p>
        </c:txPr>
      </c:dTable>
      <c:spPr>
        <a:noFill/>
        <a:ln w="25400">
          <a:noFill/>
        </a:ln>
      </c:spPr>
    </c:plotArea>
    <c:legend>
      <c:legendPos val="r"/>
      <c:layout>
        <c:manualLayout>
          <c:xMode val="edge"/>
          <c:yMode val="edge"/>
          <c:x val="0.4777019300495236"/>
          <c:y val="7.9073245897197691E-2"/>
          <c:w val="6.2256809338521402E-2"/>
          <c:h val="0.10566615620214395"/>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'Fire Completed Inspections'!$N$4</c:f>
              <c:strCache>
                <c:ptCount val="1"/>
                <c:pt idx="0">
                  <c:v>YTD</c:v>
                </c:pt>
              </c:strCache>
            </c:strRef>
          </c:tx>
          <c:spPr>
            <a:ln w="28575" cap="rnd">
              <a:solidFill>
                <a:schemeClr val="accent1"/>
              </a:solidFill>
              <a:round/>
            </a:ln>
            <a:effectLst/>
          </c:spPr>
          <c:invertIfNegative val="0"/>
          <c:dPt>
            <c:idx val="1"/>
            <c:invertIfNegative val="0"/>
            <c:bubble3D val="0"/>
            <c:spPr>
              <a:solidFill>
                <a:srgbClr val="C00000"/>
              </a:solidFill>
              <a:ln w="25400">
                <a:noFill/>
              </a:ln>
            </c:spPr>
          </c:dPt>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'Fire Completed Inspections'!$A$5:$A$7</c:f>
              <c:strCache>
                <c:ptCount val="3"/>
                <c:pt idx="0">
                  <c:v>FY18</c:v>
                </c:pt>
                <c:pt idx="1">
                  <c:v>FY19</c:v>
                </c:pt>
                <c:pt idx="2">
                  <c:v>FY20</c:v>
                </c:pt>
              </c:strCache>
            </c:strRef>
          </c:cat>
          <c:val>
            <c:numRef>
              <c:f>'Fire Completed Inspections'!$N$5:$N$7</c:f>
              <c:numCache>
                <c:formatCode>#,##0</c:formatCode>
                <c:ptCount val="3"/>
                <c:pt idx="0">
                  <c:v>36470</c:v>
                </c:pt>
                <c:pt idx="1">
                  <c:v>48135</c:v>
                </c:pt>
                <c:pt idx="2">
                  <c:v>27135</c:v>
                </c:pt>
              </c:numCache>
            </c:numRef>
          </c:val>
        </c:ser>
        <c:dLbls>
          <c:showLegendKey val="0"/>
          <c:showVal val="0"/>
          <c:showCatName val="0"/>
          <c:showSerName val="0"/>
          <c:showPercent val="0"/>
          <c:showBubbleSize val="0"/>
        </c:dLbls>
        <c:gapWidth val="150"/>
        <c:axId val="407761808"/>
        <c:axId val="407762200"/>
      </c:barChart>
      <c:catAx>
        <c:axId val="4077618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1000" b="0" i="0" u="none" strike="noStrike" baseline="0">
                <a:solidFill>
                  <a:srgbClr val="000000"/>
                </a:solidFill>
                <a:latin typeface="Calibri"/>
                <a:ea typeface="Calibri"/>
                <a:cs typeface="Calibri"/>
              </a:defRPr>
            </a:pPr>
            <a:endParaRPr lang="en-US"/>
          </a:p>
        </c:txPr>
        <c:crossAx val="407762200"/>
        <c:crosses val="autoZero"/>
        <c:auto val="1"/>
        <c:lblAlgn val="ctr"/>
        <c:lblOffset val="100"/>
        <c:noMultiLvlLbl val="0"/>
      </c:catAx>
      <c:valAx>
        <c:axId val="407762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407761808"/>
        <c:crosses val="autoZero"/>
        <c:crossBetween val="between"/>
      </c:valAx>
      <c:dTable>
        <c:showHorzBorder val="1"/>
        <c:showVertBorder val="1"/>
        <c:showOutline val="1"/>
        <c:showKeys val="1"/>
        <c:txPr>
          <a:bodyPr/>
          <a:lstStyle/>
          <a:p>
            <a:pPr rtl="0">
              <a:defRPr sz="1000" b="0" i="0" u="none" strike="noStrike" baseline="0">
                <a:solidFill>
                  <a:srgbClr val="000000"/>
                </a:solidFill>
                <a:latin typeface="Calibri"/>
                <a:ea typeface="Calibri"/>
                <a:cs typeface="Calibri"/>
              </a:defRPr>
            </a:pPr>
            <a:endParaRPr lang="en-US"/>
          </a:p>
        </c:txPr>
      </c:dTable>
      <c:spPr>
        <a:noFill/>
        <a:ln w="25400">
          <a:noFill/>
        </a:ln>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307319129402964E-2"/>
          <c:y val="1.9946044588463139E-2"/>
          <c:w val="0.81270774746906638"/>
          <c:h val="0.91465857751387636"/>
        </c:manualLayout>
      </c:layout>
      <c:areaChart>
        <c:grouping val="stacked"/>
        <c:varyColors val="0"/>
        <c:ser>
          <c:idx val="1"/>
          <c:order val="1"/>
          <c:tx>
            <c:strRef>
              <c:f>Sheet1!$C$1</c:f>
              <c:strCache>
                <c:ptCount val="1"/>
                <c:pt idx="0">
                  <c:v>Working Capital Limit</c:v>
                </c:pt>
              </c:strCache>
            </c:strRef>
          </c:tx>
          <c:spPr>
            <a:solidFill>
              <a:schemeClr val="accent3">
                <a:lumMod val="40000"/>
                <a:lumOff val="60000"/>
              </a:schemeClr>
            </a:solidFill>
            <a:ln>
              <a:noFill/>
            </a:ln>
            <a:effectLst/>
          </c:spPr>
          <c:cat>
            <c:strRef>
              <c:f>Sheet1!$A$2:$A$6</c:f>
              <c:strCache>
                <c:ptCount val="5"/>
                <c:pt idx="0">
                  <c:v>FY15</c:v>
                </c:pt>
                <c:pt idx="1">
                  <c:v>FY16</c:v>
                </c:pt>
                <c:pt idx="2">
                  <c:v>FY17</c:v>
                </c:pt>
                <c:pt idx="3">
                  <c:v>FY18</c:v>
                </c:pt>
                <c:pt idx="4">
                  <c:v>FY19 (Proposed)</c:v>
                </c:pt>
              </c:strCache>
            </c:strRef>
          </c:cat>
          <c:val>
            <c:numRef>
              <c:f>Sheet1!$C$2:$C$6</c:f>
              <c:numCache>
                <c:formatCode>_(* #,##0_);_(* \(#,##0\);_(* "-"_);_(@_)</c:formatCode>
                <c:ptCount val="5"/>
                <c:pt idx="0">
                  <c:v>10688908.5</c:v>
                </c:pt>
                <c:pt idx="1">
                  <c:v>10785307.5</c:v>
                </c:pt>
                <c:pt idx="2">
                  <c:v>11064099</c:v>
                </c:pt>
                <c:pt idx="3">
                  <c:v>12334048</c:v>
                </c:pt>
                <c:pt idx="4">
                  <c:v>11983301</c:v>
                </c:pt>
              </c:numCache>
            </c:numRef>
          </c:val>
          <c:extLst xmlns:c16r2="http://schemas.microsoft.com/office/drawing/2015/06/chart">
            <c:ext xmlns:c16="http://schemas.microsoft.com/office/drawing/2014/chart" uri="{C3380CC4-5D6E-409C-BE32-E72D297353CC}">
              <c16:uniqueId val="{00000000-51E2-4058-802E-EEAC3744DF6E}"/>
            </c:ext>
          </c:extLst>
        </c:ser>
        <c:dLbls>
          <c:showLegendKey val="0"/>
          <c:showVal val="0"/>
          <c:showCatName val="0"/>
          <c:showSerName val="0"/>
          <c:showPercent val="0"/>
          <c:showBubbleSize val="0"/>
        </c:dLbls>
        <c:axId val="416004816"/>
        <c:axId val="416005208"/>
      </c:areaChart>
      <c:barChart>
        <c:barDir val="col"/>
        <c:grouping val="clustered"/>
        <c:varyColors val="0"/>
        <c:ser>
          <c:idx val="0"/>
          <c:order val="0"/>
          <c:tx>
            <c:strRef>
              <c:f>Sheet1!$B$1</c:f>
              <c:strCache>
                <c:ptCount val="1"/>
                <c:pt idx="0">
                  <c:v>Working Capital</c:v>
                </c:pt>
              </c:strCache>
            </c:strRef>
          </c:tx>
          <c:spPr>
            <a:solidFill>
              <a:schemeClr val="accent2">
                <a:lumMod val="75000"/>
              </a:schemeClr>
            </a:solidFill>
            <a:ln>
              <a:noFill/>
            </a:ln>
            <a:effectLst/>
          </c:spPr>
          <c:invertIfNegative val="0"/>
          <c:cat>
            <c:strRef>
              <c:f>Sheet1!$A$2:$A$6</c:f>
              <c:strCache>
                <c:ptCount val="5"/>
                <c:pt idx="0">
                  <c:v>FY15</c:v>
                </c:pt>
                <c:pt idx="1">
                  <c:v>FY16</c:v>
                </c:pt>
                <c:pt idx="2">
                  <c:v>FY17</c:v>
                </c:pt>
                <c:pt idx="3">
                  <c:v>FY18</c:v>
                </c:pt>
                <c:pt idx="4">
                  <c:v>FY19 (Proposed)</c:v>
                </c:pt>
              </c:strCache>
            </c:strRef>
          </c:cat>
          <c:val>
            <c:numRef>
              <c:f>Sheet1!$B$2:$B$6</c:f>
              <c:numCache>
                <c:formatCode>_(* #,##0_);_(* \(#,##0\);_(* "-"_);_(@_)</c:formatCode>
                <c:ptCount val="5"/>
                <c:pt idx="0">
                  <c:v>8275329</c:v>
                </c:pt>
                <c:pt idx="1">
                  <c:v>10020891</c:v>
                </c:pt>
                <c:pt idx="2">
                  <c:v>10231256</c:v>
                </c:pt>
                <c:pt idx="3">
                  <c:v>15561952</c:v>
                </c:pt>
                <c:pt idx="4">
                  <c:v>11412166</c:v>
                </c:pt>
              </c:numCache>
            </c:numRef>
          </c:val>
          <c:extLst xmlns:c16r2="http://schemas.microsoft.com/office/drawing/2015/06/chart">
            <c:ext xmlns:c16="http://schemas.microsoft.com/office/drawing/2014/chart" uri="{C3380CC4-5D6E-409C-BE32-E72D297353CC}">
              <c16:uniqueId val="{00000001-51E2-4058-802E-EEAC3744DF6E}"/>
            </c:ext>
          </c:extLst>
        </c:ser>
        <c:dLbls>
          <c:showLegendKey val="0"/>
          <c:showVal val="0"/>
          <c:showCatName val="0"/>
          <c:showSerName val="0"/>
          <c:showPercent val="0"/>
          <c:showBubbleSize val="0"/>
        </c:dLbls>
        <c:gapWidth val="219"/>
        <c:axId val="416004816"/>
        <c:axId val="416005208"/>
      </c:barChart>
      <c:catAx>
        <c:axId val="416004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6005208"/>
        <c:crosses val="autoZero"/>
        <c:auto val="1"/>
        <c:lblAlgn val="ctr"/>
        <c:lblOffset val="100"/>
        <c:noMultiLvlLbl val="0"/>
      </c:catAx>
      <c:valAx>
        <c:axId val="416005208"/>
        <c:scaling>
          <c:orientation val="minMax"/>
          <c:min val="2"/>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6004816"/>
        <c:crosses val="autoZero"/>
        <c:crossBetween val="between"/>
        <c:dispUnits>
          <c:builtInUnit val="millions"/>
        </c:dispUnits>
      </c:valAx>
      <c:spPr>
        <a:noFill/>
        <a:ln>
          <a:noFill/>
        </a:ln>
        <a:effectLst/>
      </c:spPr>
    </c:plotArea>
    <c:legend>
      <c:legendPos val="b"/>
      <c:layout>
        <c:manualLayout>
          <c:xMode val="edge"/>
          <c:yMode val="edge"/>
          <c:x val="3.5776412655565346E-2"/>
          <c:y val="4.9168022439995525E-2"/>
          <c:w val="0.40116762748406454"/>
          <c:h val="8.24362118669592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sz="2400" dirty="0"/>
              <a:t>Building - Permits Issued</a:t>
            </a:r>
          </a:p>
        </c:rich>
      </c:tx>
      <c:layout>
        <c:manualLayout>
          <c:xMode val="edge"/>
          <c:yMode val="edge"/>
          <c:x val="0.33935918386901953"/>
          <c:y val="0"/>
        </c:manualLayout>
      </c:layout>
      <c:overlay val="0"/>
      <c:spPr>
        <a:noFill/>
        <a:ln w="25400">
          <a:noFill/>
        </a:ln>
      </c:spPr>
    </c:title>
    <c:autoTitleDeleted val="0"/>
    <c:plotArea>
      <c:layout>
        <c:manualLayout>
          <c:layoutTarget val="inner"/>
          <c:xMode val="edge"/>
          <c:yMode val="edge"/>
          <c:x val="7.8909406698451659E-2"/>
          <c:y val="0.10265680591451182"/>
          <c:w val="0.88585518225733417"/>
          <c:h val="0.76428970901548499"/>
        </c:manualLayout>
      </c:layout>
      <c:lineChart>
        <c:grouping val="standard"/>
        <c:varyColors val="0"/>
        <c:ser>
          <c:idx val="0"/>
          <c:order val="0"/>
          <c:tx>
            <c:strRef>
              <c:f>'Bldg Permits Issued'!$A$5</c:f>
              <c:strCache>
                <c:ptCount val="1"/>
                <c:pt idx="0">
                  <c:v>FY16</c:v>
                </c:pt>
              </c:strCache>
            </c:strRef>
          </c:tx>
          <c:spPr>
            <a:ln w="28575" cap="rnd">
              <a:solidFill>
                <a:schemeClr val="accent1"/>
              </a:solidFill>
              <a:round/>
            </a:ln>
            <a:effectLst/>
          </c:spPr>
          <c:cat>
            <c:strRef>
              <c:f>'Bldg Permits Issued'!$B$4:$M$4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Permits Issued'!$B$5:$M$5</c:f>
              <c:numCache>
                <c:formatCode>#,##0</c:formatCode>
                <c:ptCount val="12"/>
                <c:pt idx="0">
                  <c:v>4680</c:v>
                </c:pt>
                <c:pt idx="1">
                  <c:v>4278</c:v>
                </c:pt>
                <c:pt idx="2">
                  <c:v>4197</c:v>
                </c:pt>
                <c:pt idx="3">
                  <c:v>4358</c:v>
                </c:pt>
                <c:pt idx="4">
                  <c:v>3472</c:v>
                </c:pt>
                <c:pt idx="5">
                  <c:v>4108</c:v>
                </c:pt>
                <c:pt idx="6">
                  <c:v>3230</c:v>
                </c:pt>
                <c:pt idx="7">
                  <c:v>3807</c:v>
                </c:pt>
                <c:pt idx="8">
                  <c:v>4501</c:v>
                </c:pt>
                <c:pt idx="9">
                  <c:v>4332</c:v>
                </c:pt>
                <c:pt idx="10">
                  <c:v>4446</c:v>
                </c:pt>
                <c:pt idx="11">
                  <c:v>4892</c:v>
                </c:pt>
              </c:numCache>
            </c:numRef>
          </c:val>
          <c:smooth val="0"/>
        </c:ser>
        <c:ser>
          <c:idx val="1"/>
          <c:order val="1"/>
          <c:tx>
            <c:strRef>
              <c:f>'Bldg Permits Issued'!$A$6</c:f>
              <c:strCache>
                <c:ptCount val="1"/>
                <c:pt idx="0">
                  <c:v>FY17</c:v>
                </c:pt>
              </c:strCache>
            </c:strRef>
          </c:tx>
          <c:spPr>
            <a:ln w="28575" cap="rnd">
              <a:solidFill>
                <a:schemeClr val="accent2"/>
              </a:solidFill>
              <a:round/>
            </a:ln>
            <a:effectLst/>
          </c:spPr>
          <c:cat>
            <c:strRef>
              <c:f>'Bldg Permits Issued'!$B$4:$M$4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Permits Issued'!$B$6:$M$6</c:f>
              <c:numCache>
                <c:formatCode>#,##0</c:formatCode>
                <c:ptCount val="12"/>
                <c:pt idx="0">
                  <c:v>3539</c:v>
                </c:pt>
                <c:pt idx="1">
                  <c:v>4110</c:v>
                </c:pt>
                <c:pt idx="2">
                  <c:v>3538</c:v>
                </c:pt>
                <c:pt idx="3">
                  <c:v>3477</c:v>
                </c:pt>
                <c:pt idx="4">
                  <c:v>3736</c:v>
                </c:pt>
                <c:pt idx="5">
                  <c:v>3908</c:v>
                </c:pt>
                <c:pt idx="6">
                  <c:v>3660</c:v>
                </c:pt>
                <c:pt idx="7">
                  <c:v>3735</c:v>
                </c:pt>
                <c:pt idx="8">
                  <c:v>4613</c:v>
                </c:pt>
                <c:pt idx="9">
                  <c:v>3938</c:v>
                </c:pt>
                <c:pt idx="10">
                  <c:v>4342</c:v>
                </c:pt>
                <c:pt idx="11">
                  <c:v>4198</c:v>
                </c:pt>
              </c:numCache>
            </c:numRef>
          </c:val>
          <c:smooth val="0"/>
        </c:ser>
        <c:ser>
          <c:idx val="2"/>
          <c:order val="2"/>
          <c:tx>
            <c:strRef>
              <c:f>'Bldg Permits Issued'!$A$7</c:f>
              <c:strCache>
                <c:ptCount val="1"/>
                <c:pt idx="0">
                  <c:v>FY18</c:v>
                </c:pt>
              </c:strCache>
            </c:strRef>
          </c:tx>
          <c:cat>
            <c:strRef>
              <c:f>'Bldg Permits Issued'!$B$4:$M$4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Permits Issued'!$B$7:$M$7</c:f>
              <c:numCache>
                <c:formatCode>#,##0</c:formatCode>
                <c:ptCount val="12"/>
                <c:pt idx="0">
                  <c:v>4632</c:v>
                </c:pt>
                <c:pt idx="1">
                  <c:v>5239</c:v>
                </c:pt>
                <c:pt idx="2">
                  <c:v>4302</c:v>
                </c:pt>
                <c:pt idx="3">
                  <c:v>4646</c:v>
                </c:pt>
                <c:pt idx="4">
                  <c:v>4406</c:v>
                </c:pt>
                <c:pt idx="5">
                  <c:v>3866</c:v>
                </c:pt>
                <c:pt idx="6">
                  <c:v>4223</c:v>
                </c:pt>
                <c:pt idx="7">
                  <c:v>4058</c:v>
                </c:pt>
                <c:pt idx="8">
                  <c:v>4934</c:v>
                </c:pt>
                <c:pt idx="9">
                  <c:v>4781</c:v>
                </c:pt>
                <c:pt idx="10">
                  <c:v>5346</c:v>
                </c:pt>
                <c:pt idx="11">
                  <c:v>5047</c:v>
                </c:pt>
              </c:numCache>
            </c:numRef>
          </c:val>
          <c:smooth val="0"/>
        </c:ser>
        <c:ser>
          <c:idx val="3"/>
          <c:order val="3"/>
          <c:tx>
            <c:strRef>
              <c:f>'Bldg Permits Issued'!$A$8</c:f>
              <c:strCache>
                <c:ptCount val="1"/>
                <c:pt idx="0">
                  <c:v>FY19</c:v>
                </c:pt>
              </c:strCache>
            </c:strRef>
          </c:tx>
          <c:cat>
            <c:strRef>
              <c:f>'Bldg Permits Issued'!$B$4:$M$4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Permits Issued'!$B$8:$M$8</c:f>
              <c:numCache>
                <c:formatCode>#,##0</c:formatCode>
                <c:ptCount val="12"/>
                <c:pt idx="0">
                  <c:v>4946</c:v>
                </c:pt>
                <c:pt idx="1">
                  <c:v>5579</c:v>
                </c:pt>
                <c:pt idx="2">
                  <c:v>4177</c:v>
                </c:pt>
                <c:pt idx="3">
                  <c:v>5237</c:v>
                </c:pt>
                <c:pt idx="4">
                  <c:v>4486</c:v>
                </c:pt>
                <c:pt idx="5">
                  <c:v>3729</c:v>
                </c:pt>
                <c:pt idx="6">
                  <c:v>4424</c:v>
                </c:pt>
                <c:pt idx="7">
                  <c:v>4584</c:v>
                </c:pt>
                <c:pt idx="8">
                  <c:v>4657</c:v>
                </c:pt>
                <c:pt idx="9">
                  <c:v>5148</c:v>
                </c:pt>
                <c:pt idx="10">
                  <c:v>4926</c:v>
                </c:pt>
                <c:pt idx="11">
                  <c:v>4922</c:v>
                </c:pt>
              </c:numCache>
            </c:numRef>
          </c:val>
          <c:smooth val="0"/>
        </c:ser>
        <c:ser>
          <c:idx val="4"/>
          <c:order val="4"/>
          <c:tx>
            <c:strRef>
              <c:f>'Bldg Permits Issued'!$A$9</c:f>
              <c:strCache>
                <c:ptCount val="1"/>
                <c:pt idx="0">
                  <c:v>FY20</c:v>
                </c:pt>
              </c:strCache>
            </c:strRef>
          </c:tx>
          <c:cat>
            <c:strRef>
              <c:f>'Bldg Permits Issued'!$B$4:$M$4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Permits Issued'!$B$9:$M$9</c:f>
              <c:numCache>
                <c:formatCode>#,##0</c:formatCode>
                <c:ptCount val="12"/>
                <c:pt idx="0">
                  <c:v>5480</c:v>
                </c:pt>
                <c:pt idx="1">
                  <c:v>4570</c:v>
                </c:pt>
                <c:pt idx="2">
                  <c:v>3919</c:v>
                </c:pt>
                <c:pt idx="3">
                  <c:v>4704</c:v>
                </c:pt>
                <c:pt idx="4">
                  <c:v>3418</c:v>
                </c:pt>
                <c:pt idx="5">
                  <c:v>3714</c:v>
                </c:pt>
                <c:pt idx="6">
                  <c:v>4621</c:v>
                </c:pt>
              </c:numCache>
            </c:numRef>
          </c:val>
          <c:smooth val="0"/>
        </c:ser>
        <c:dLbls>
          <c:showLegendKey val="0"/>
          <c:showVal val="0"/>
          <c:showCatName val="0"/>
          <c:showSerName val="0"/>
          <c:showPercent val="0"/>
          <c:showBubbleSize val="0"/>
        </c:dLbls>
        <c:marker val="1"/>
        <c:smooth val="0"/>
        <c:axId val="406442224"/>
        <c:axId val="406442616"/>
      </c:lineChart>
      <c:catAx>
        <c:axId val="40644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00" b="0" i="0" u="none" strike="noStrike" baseline="0">
                <a:solidFill>
                  <a:srgbClr val="000000"/>
                </a:solidFill>
                <a:latin typeface="Calibri"/>
                <a:ea typeface="Calibri"/>
                <a:cs typeface="Calibri"/>
              </a:defRPr>
            </a:pPr>
            <a:endParaRPr lang="en-US"/>
          </a:p>
        </c:txPr>
        <c:crossAx val="406442616"/>
        <c:crosses val="autoZero"/>
        <c:auto val="1"/>
        <c:lblAlgn val="ctr"/>
        <c:lblOffset val="100"/>
        <c:noMultiLvlLbl val="0"/>
      </c:catAx>
      <c:valAx>
        <c:axId val="406442616"/>
        <c:scaling>
          <c:orientation val="minMax"/>
          <c:min val="2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4064422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a:lstStyle/>
          <a:p>
            <a:pPr rtl="0">
              <a:defRPr sz="1000" b="0" i="0" u="none" strike="noStrike" baseline="0">
                <a:solidFill>
                  <a:srgbClr val="000000"/>
                </a:solidFill>
                <a:latin typeface="Calibri"/>
                <a:ea typeface="Calibri"/>
                <a:cs typeface="Calibri"/>
              </a:defRPr>
            </a:pPr>
            <a:endParaRPr lang="en-US"/>
          </a:p>
        </c:txPr>
      </c:dTable>
      <c:spPr>
        <a:noFill/>
        <a:ln w="25400">
          <a:noFill/>
        </a:ln>
      </c:spPr>
    </c:plotArea>
    <c:legend>
      <c:legendPos val="r"/>
      <c:layout>
        <c:manualLayout>
          <c:xMode val="edge"/>
          <c:yMode val="edge"/>
          <c:x val="0.45931165176509098"/>
          <c:y val="6.6729917669987607E-2"/>
          <c:w val="6.0491493383742913E-2"/>
          <c:h val="0.16715554489577478"/>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'Bldg Permits Issued'!$N$4</c:f>
              <c:strCache>
                <c:ptCount val="1"/>
                <c:pt idx="0">
                  <c:v>YTD</c:v>
                </c:pt>
              </c:strCache>
            </c:strRef>
          </c:tx>
          <c:spPr>
            <a:ln w="28575" cap="rnd">
              <a:noFill/>
              <a:round/>
            </a:ln>
            <a:effectLst/>
          </c:spPr>
          <c:invertIfNegative val="0"/>
          <c:dPt>
            <c:idx val="1"/>
            <c:invertIfNegative val="0"/>
            <c:bubble3D val="0"/>
            <c:spPr>
              <a:solidFill>
                <a:srgbClr val="C00000"/>
              </a:solidFill>
              <a:ln w="25400">
                <a:noFill/>
              </a:ln>
            </c:spPr>
          </c:dPt>
          <c:dPt>
            <c:idx val="2"/>
            <c:invertIfNegative val="0"/>
            <c:bubble3D val="0"/>
            <c:spPr>
              <a:solidFill>
                <a:srgbClr val="9BBB59"/>
              </a:solidFill>
              <a:ln w="25400">
                <a:noFill/>
              </a:ln>
            </c:spPr>
          </c:dPt>
          <c:dPt>
            <c:idx val="3"/>
            <c:invertIfNegative val="0"/>
            <c:bubble3D val="0"/>
            <c:spPr>
              <a:solidFill>
                <a:srgbClr val="8064A2"/>
              </a:solidFill>
              <a:ln w="25400">
                <a:noFill/>
              </a:ln>
            </c:spPr>
          </c:dPt>
          <c:dPt>
            <c:idx val="4"/>
            <c:invertIfNegative val="0"/>
            <c:bubble3D val="0"/>
            <c:spPr>
              <a:solidFill>
                <a:srgbClr val="4BACC6"/>
              </a:solidFill>
              <a:ln w="25400">
                <a:noFill/>
              </a:ln>
            </c:spPr>
          </c:dPt>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'Bldg Permits Issued'!$A$5:$A$9</c:f>
              <c:strCache>
                <c:ptCount val="5"/>
                <c:pt idx="0">
                  <c:v>FY16</c:v>
                </c:pt>
                <c:pt idx="1">
                  <c:v>FY17</c:v>
                </c:pt>
                <c:pt idx="2">
                  <c:v>FY18</c:v>
                </c:pt>
                <c:pt idx="3">
                  <c:v>FY19</c:v>
                </c:pt>
                <c:pt idx="4">
                  <c:v>FY20</c:v>
                </c:pt>
              </c:strCache>
            </c:strRef>
          </c:cat>
          <c:val>
            <c:numRef>
              <c:f>'Bldg Permits Issued'!$N$5:$N$9</c:f>
              <c:numCache>
                <c:formatCode>#,##0</c:formatCode>
                <c:ptCount val="5"/>
                <c:pt idx="0">
                  <c:v>50301</c:v>
                </c:pt>
                <c:pt idx="1">
                  <c:v>46794</c:v>
                </c:pt>
                <c:pt idx="2">
                  <c:v>55480</c:v>
                </c:pt>
                <c:pt idx="3">
                  <c:v>56815</c:v>
                </c:pt>
                <c:pt idx="4">
                  <c:v>30426</c:v>
                </c:pt>
              </c:numCache>
            </c:numRef>
          </c:val>
        </c:ser>
        <c:dLbls>
          <c:showLegendKey val="0"/>
          <c:showVal val="0"/>
          <c:showCatName val="0"/>
          <c:showSerName val="0"/>
          <c:showPercent val="0"/>
          <c:showBubbleSize val="0"/>
        </c:dLbls>
        <c:gapWidth val="150"/>
        <c:axId val="406443792"/>
        <c:axId val="406444184"/>
      </c:barChart>
      <c:catAx>
        <c:axId val="406443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000000"/>
                </a:solidFill>
                <a:latin typeface="Calibri"/>
                <a:ea typeface="Calibri"/>
                <a:cs typeface="Calibri"/>
              </a:defRPr>
            </a:pPr>
            <a:endParaRPr lang="en-US"/>
          </a:p>
        </c:txPr>
        <c:crossAx val="406444184"/>
        <c:crosses val="autoZero"/>
        <c:auto val="1"/>
        <c:lblAlgn val="ctr"/>
        <c:lblOffset val="100"/>
        <c:noMultiLvlLbl val="0"/>
      </c:catAx>
      <c:valAx>
        <c:axId val="4064441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900" b="0" i="0" u="none" strike="noStrike" baseline="0">
                <a:solidFill>
                  <a:srgbClr val="000000"/>
                </a:solidFill>
                <a:latin typeface="Calibri"/>
                <a:ea typeface="Calibri"/>
                <a:cs typeface="Calibri"/>
              </a:defRPr>
            </a:pPr>
            <a:endParaRPr lang="en-US"/>
          </a:p>
        </c:txPr>
        <c:crossAx val="406443792"/>
        <c:crosses val="autoZero"/>
        <c:crossBetween val="between"/>
      </c:valAx>
      <c:dTable>
        <c:showHorzBorder val="1"/>
        <c:showVertBorder val="1"/>
        <c:showOutline val="1"/>
        <c:showKeys val="1"/>
        <c:spPr>
          <a:noFill/>
        </c:spPr>
        <c:txPr>
          <a:bodyPr/>
          <a:lstStyle/>
          <a:p>
            <a:pPr rtl="0">
              <a:defRPr sz="1000" b="0" i="0" u="none" strike="noStrike" baseline="0">
                <a:solidFill>
                  <a:srgbClr val="000000"/>
                </a:solidFill>
                <a:latin typeface="Calibri"/>
                <a:ea typeface="Calibri"/>
                <a:cs typeface="Calibri"/>
              </a:defRPr>
            </a:pPr>
            <a:endParaRPr lang="en-US"/>
          </a:p>
        </c:txPr>
      </c:dTable>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sz="2400" dirty="0"/>
              <a:t> Fire Prevention - Permits Issued</a:t>
            </a:r>
          </a:p>
        </c:rich>
      </c:tx>
      <c:layout>
        <c:manualLayout>
          <c:xMode val="edge"/>
          <c:yMode val="edge"/>
          <c:x val="0.31942239893280666"/>
          <c:y val="0"/>
        </c:manualLayout>
      </c:layout>
      <c:overlay val="0"/>
      <c:spPr>
        <a:noFill/>
        <a:ln w="25400">
          <a:noFill/>
        </a:ln>
      </c:spPr>
    </c:title>
    <c:autoTitleDeleted val="0"/>
    <c:plotArea>
      <c:layout>
        <c:manualLayout>
          <c:layoutTarget val="inner"/>
          <c:xMode val="edge"/>
          <c:yMode val="edge"/>
          <c:x val="7.8909406698451659E-2"/>
          <c:y val="0.10265680591451182"/>
          <c:w val="0.88585518225733417"/>
          <c:h val="0.76428970901548499"/>
        </c:manualLayout>
      </c:layout>
      <c:lineChart>
        <c:grouping val="standard"/>
        <c:varyColors val="0"/>
        <c:ser>
          <c:idx val="0"/>
          <c:order val="0"/>
          <c:tx>
            <c:strRef>
              <c:f>'Fire Permits Issued'!$A$5</c:f>
              <c:strCache>
                <c:ptCount val="1"/>
                <c:pt idx="0">
                  <c:v>FY18</c:v>
                </c:pt>
              </c:strCache>
            </c:strRef>
          </c:tx>
          <c:spPr>
            <a:ln w="28575" cap="rnd">
              <a:solidFill>
                <a:schemeClr val="accent1"/>
              </a:solidFill>
              <a:round/>
            </a:ln>
            <a:effectLst/>
          </c:spPr>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'Fire Permits Issued'!$B$4:$M$4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'Fire Permits Issued'!$B$5:$M$5</c:f>
              <c:numCache>
                <c:formatCode>#,##0</c:formatCode>
                <c:ptCount val="12"/>
                <c:pt idx="0">
                  <c:v>409</c:v>
                </c:pt>
                <c:pt idx="1">
                  <c:v>410</c:v>
                </c:pt>
                <c:pt idx="2">
                  <c:v>399</c:v>
                </c:pt>
                <c:pt idx="3">
                  <c:v>403</c:v>
                </c:pt>
                <c:pt idx="4">
                  <c:v>365</c:v>
                </c:pt>
                <c:pt idx="5">
                  <c:v>686</c:v>
                </c:pt>
                <c:pt idx="6">
                  <c:v>1214</c:v>
                </c:pt>
                <c:pt idx="7">
                  <c:v>947</c:v>
                </c:pt>
                <c:pt idx="8">
                  <c:v>1146</c:v>
                </c:pt>
                <c:pt idx="9">
                  <c:v>1285</c:v>
                </c:pt>
                <c:pt idx="10">
                  <c:v>1305</c:v>
                </c:pt>
                <c:pt idx="11">
                  <c:v>1652</c:v>
                </c:pt>
              </c:numCache>
            </c:numRef>
          </c:val>
          <c:smooth val="0"/>
        </c:ser>
        <c:ser>
          <c:idx val="1"/>
          <c:order val="1"/>
          <c:tx>
            <c:strRef>
              <c:f>'Fire Permits Issued'!$A$6</c:f>
              <c:strCache>
                <c:ptCount val="1"/>
                <c:pt idx="0">
                  <c:v>FY19</c:v>
                </c:pt>
              </c:strCache>
            </c:strRef>
          </c:tx>
          <c:spPr>
            <a:ln w="28575" cap="rnd">
              <a:solidFill>
                <a:schemeClr val="accent2"/>
              </a:solidFill>
              <a:round/>
            </a:ln>
            <a:effectLst/>
          </c:spPr>
          <c:dLbls>
            <c:dLbl>
              <c:idx val="2"/>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l"/>
              <c:showLegendKey val="0"/>
              <c:showVal val="1"/>
              <c:showCatName val="0"/>
              <c:showSerName val="0"/>
              <c:showPercent val="0"/>
              <c:showBubbleSize val="0"/>
              <c:extLst>
                <c:ext xmlns:c15="http://schemas.microsoft.com/office/drawing/2012/chart" uri="{CE6537A1-D6FC-4f65-9D91-7224C49458BB}"/>
              </c:extLst>
            </c:dLbl>
            <c:dLbl>
              <c:idx val="5"/>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l"/>
              <c:showLegendKey val="0"/>
              <c:showVal val="1"/>
              <c:showCatName val="0"/>
              <c:showSerName val="0"/>
              <c:showPercent val="0"/>
              <c:showBubbleSize val="0"/>
              <c:extLst>
                <c:ext xmlns:c15="http://schemas.microsoft.com/office/drawing/2012/chart" uri="{CE6537A1-D6FC-4f65-9D91-7224C49458BB}"/>
              </c:extLst>
            </c:dLbl>
            <c:dLbl>
              <c:idx val="7"/>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l"/>
              <c:showLegendKey val="0"/>
              <c:showVal val="1"/>
              <c:showCatName val="0"/>
              <c:showSerName val="0"/>
              <c:showPercent val="0"/>
              <c:showBubbleSize val="0"/>
              <c:extLst>
                <c:ext xmlns:c15="http://schemas.microsoft.com/office/drawing/2012/chart" uri="{CE6537A1-D6FC-4f65-9D91-7224C49458BB}"/>
              </c:extLst>
            </c:dLbl>
            <c:dLbl>
              <c:idx val="11"/>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'Fire Permits Issued'!$B$4:$M$4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'Fire Permits Issued'!$B$6:$M$6</c:f>
              <c:numCache>
                <c:formatCode>#,##0</c:formatCode>
                <c:ptCount val="12"/>
                <c:pt idx="0">
                  <c:v>1657</c:v>
                </c:pt>
                <c:pt idx="1">
                  <c:v>1673</c:v>
                </c:pt>
                <c:pt idx="2">
                  <c:v>1407</c:v>
                </c:pt>
                <c:pt idx="3">
                  <c:v>1741</c:v>
                </c:pt>
                <c:pt idx="4">
                  <c:v>1177</c:v>
                </c:pt>
                <c:pt idx="5">
                  <c:v>1110</c:v>
                </c:pt>
                <c:pt idx="6">
                  <c:v>1194</c:v>
                </c:pt>
                <c:pt idx="7">
                  <c:v>1429</c:v>
                </c:pt>
                <c:pt idx="8">
                  <c:v>1545</c:v>
                </c:pt>
                <c:pt idx="9">
                  <c:v>1449</c:v>
                </c:pt>
                <c:pt idx="10">
                  <c:v>1560</c:v>
                </c:pt>
                <c:pt idx="11">
                  <c:v>1542</c:v>
                </c:pt>
              </c:numCache>
            </c:numRef>
          </c:val>
          <c:smooth val="0"/>
        </c:ser>
        <c:ser>
          <c:idx val="2"/>
          <c:order val="2"/>
          <c:tx>
            <c:strRef>
              <c:f>'Fire Permits Issued'!$A$7</c:f>
              <c:strCache>
                <c:ptCount val="1"/>
                <c:pt idx="0">
                  <c:v>FY20</c:v>
                </c:pt>
              </c:strCache>
            </c:strRef>
          </c:tx>
          <c:dLbls>
            <c:dLbl>
              <c:idx val="2"/>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'Fire Permits Issued'!$B$4:$M$4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'Fire Permits Issued'!$B$7:$M$7</c:f>
              <c:numCache>
                <c:formatCode>#,##0</c:formatCode>
                <c:ptCount val="12"/>
                <c:pt idx="0">
                  <c:v>1471</c:v>
                </c:pt>
                <c:pt idx="1">
                  <c:v>1387</c:v>
                </c:pt>
                <c:pt idx="2">
                  <c:v>1366</c:v>
                </c:pt>
                <c:pt idx="3">
                  <c:v>1605</c:v>
                </c:pt>
                <c:pt idx="4">
                  <c:v>2069</c:v>
                </c:pt>
                <c:pt idx="5">
                  <c:v>1481</c:v>
                </c:pt>
                <c:pt idx="6">
                  <c:v>1339</c:v>
                </c:pt>
              </c:numCache>
            </c:numRef>
          </c:val>
          <c:smooth val="0"/>
        </c:ser>
        <c:dLbls>
          <c:showLegendKey val="0"/>
          <c:showVal val="0"/>
          <c:showCatName val="0"/>
          <c:showSerName val="0"/>
          <c:showPercent val="0"/>
          <c:showBubbleSize val="0"/>
        </c:dLbls>
        <c:marker val="1"/>
        <c:smooth val="0"/>
        <c:axId val="406445360"/>
        <c:axId val="406445752"/>
      </c:lineChart>
      <c:catAx>
        <c:axId val="40644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00" b="0" i="0" u="none" strike="noStrike" baseline="0">
                <a:solidFill>
                  <a:srgbClr val="000000"/>
                </a:solidFill>
                <a:latin typeface="Calibri"/>
                <a:ea typeface="Calibri"/>
                <a:cs typeface="Calibri"/>
              </a:defRPr>
            </a:pPr>
            <a:endParaRPr lang="en-US"/>
          </a:p>
        </c:txPr>
        <c:crossAx val="406445752"/>
        <c:crosses val="autoZero"/>
        <c:auto val="1"/>
        <c:lblAlgn val="ctr"/>
        <c:lblOffset val="100"/>
        <c:noMultiLvlLbl val="0"/>
      </c:catAx>
      <c:valAx>
        <c:axId val="40644575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4064453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a:lstStyle/>
          <a:p>
            <a:pPr rtl="0">
              <a:defRPr sz="1000" b="0" i="0" u="none" strike="noStrike" baseline="0">
                <a:solidFill>
                  <a:srgbClr val="000000"/>
                </a:solidFill>
                <a:latin typeface="Calibri"/>
                <a:ea typeface="Calibri"/>
                <a:cs typeface="Calibri"/>
              </a:defRPr>
            </a:pPr>
            <a:endParaRPr lang="en-US"/>
          </a:p>
        </c:txPr>
      </c:dTable>
      <c:spPr>
        <a:noFill/>
        <a:ln w="25400">
          <a:noFill/>
        </a:ln>
      </c:spPr>
    </c:plotArea>
    <c:legend>
      <c:legendPos val="r"/>
      <c:layout>
        <c:manualLayout>
          <c:xMode val="edge"/>
          <c:yMode val="edge"/>
          <c:x val="0.46597353497164462"/>
          <c:y val="5.4252199413489736E-2"/>
          <c:w val="6.0491493383742934E-2"/>
          <c:h val="9.9706744868035185E-2"/>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'Fire Permits Issued'!$N$4</c:f>
              <c:strCache>
                <c:ptCount val="1"/>
                <c:pt idx="0">
                  <c:v>YTD</c:v>
                </c:pt>
              </c:strCache>
            </c:strRef>
          </c:tx>
          <c:spPr>
            <a:ln w="28575" cap="rnd">
              <a:solidFill>
                <a:schemeClr val="accent1"/>
              </a:solidFill>
              <a:round/>
            </a:ln>
            <a:effectLst/>
          </c:spPr>
          <c:invertIfNegative val="0"/>
          <c:dPt>
            <c:idx val="1"/>
            <c:invertIfNegative val="0"/>
            <c:bubble3D val="0"/>
            <c:spPr>
              <a:solidFill>
                <a:srgbClr val="C00000"/>
              </a:solidFill>
              <a:ln w="25400">
                <a:noFill/>
              </a:ln>
            </c:spPr>
          </c:dPt>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'Fire Permits Issued'!$A$5:$A$7</c:f>
              <c:strCache>
                <c:ptCount val="3"/>
                <c:pt idx="0">
                  <c:v>FY18</c:v>
                </c:pt>
                <c:pt idx="1">
                  <c:v>FY19</c:v>
                </c:pt>
                <c:pt idx="2">
                  <c:v>FY20</c:v>
                </c:pt>
              </c:strCache>
            </c:strRef>
          </c:cat>
          <c:val>
            <c:numRef>
              <c:f>'Fire Permits Issued'!$N$5:$N$7</c:f>
              <c:numCache>
                <c:formatCode>#,##0</c:formatCode>
                <c:ptCount val="3"/>
                <c:pt idx="0">
                  <c:v>10221</c:v>
                </c:pt>
                <c:pt idx="1">
                  <c:v>17484</c:v>
                </c:pt>
                <c:pt idx="2">
                  <c:v>10718</c:v>
                </c:pt>
              </c:numCache>
            </c:numRef>
          </c:val>
        </c:ser>
        <c:dLbls>
          <c:showLegendKey val="0"/>
          <c:showVal val="0"/>
          <c:showCatName val="0"/>
          <c:showSerName val="0"/>
          <c:showPercent val="0"/>
          <c:showBubbleSize val="0"/>
        </c:dLbls>
        <c:gapWidth val="150"/>
        <c:axId val="406446928"/>
        <c:axId val="406447320"/>
      </c:barChart>
      <c:catAx>
        <c:axId val="40644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000000"/>
                </a:solidFill>
                <a:latin typeface="Calibri"/>
                <a:ea typeface="Calibri"/>
                <a:cs typeface="Calibri"/>
              </a:defRPr>
            </a:pPr>
            <a:endParaRPr lang="en-US"/>
          </a:p>
        </c:txPr>
        <c:crossAx val="406447320"/>
        <c:crosses val="autoZero"/>
        <c:auto val="1"/>
        <c:lblAlgn val="ctr"/>
        <c:lblOffset val="100"/>
        <c:noMultiLvlLbl val="0"/>
      </c:catAx>
      <c:valAx>
        <c:axId val="406447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900" b="0" i="0" u="none" strike="noStrike" baseline="0">
                <a:solidFill>
                  <a:srgbClr val="000000"/>
                </a:solidFill>
                <a:latin typeface="Calibri"/>
                <a:ea typeface="Calibri"/>
                <a:cs typeface="Calibri"/>
              </a:defRPr>
            </a:pPr>
            <a:endParaRPr lang="en-US"/>
          </a:p>
        </c:txPr>
        <c:crossAx val="406446928"/>
        <c:crosses val="autoZero"/>
        <c:crossBetween val="between"/>
      </c:valAx>
      <c:dTable>
        <c:showHorzBorder val="1"/>
        <c:showVertBorder val="1"/>
        <c:showOutline val="1"/>
        <c:showKeys val="1"/>
        <c:spPr>
          <a:noFill/>
        </c:spPr>
        <c:txPr>
          <a:bodyPr/>
          <a:lstStyle/>
          <a:p>
            <a:pPr rtl="0">
              <a:defRPr sz="1000" b="0" i="0" u="none" strike="noStrike" baseline="0">
                <a:solidFill>
                  <a:srgbClr val="000000"/>
                </a:solidFill>
                <a:latin typeface="Calibri"/>
                <a:ea typeface="Calibri"/>
                <a:cs typeface="Calibri"/>
              </a:defRPr>
            </a:pPr>
            <a:endParaRPr lang="en-US"/>
          </a:p>
        </c:txPr>
      </c:dTable>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sz="2400" dirty="0"/>
              <a:t>Building - Completed Inspections</a:t>
            </a:r>
          </a:p>
        </c:rich>
      </c:tx>
      <c:layout>
        <c:manualLayout>
          <c:xMode val="edge"/>
          <c:yMode val="edge"/>
          <c:x val="0.31227849630075022"/>
          <c:y val="1.8203976781635944E-3"/>
        </c:manualLayout>
      </c:layout>
      <c:overlay val="0"/>
      <c:spPr>
        <a:solidFill>
          <a:schemeClr val="bg1"/>
        </a:solidFill>
        <a:ln w="25400">
          <a:noFill/>
        </a:ln>
      </c:spPr>
    </c:title>
    <c:autoTitleDeleted val="0"/>
    <c:plotArea>
      <c:layout>
        <c:manualLayout>
          <c:layoutTarget val="inner"/>
          <c:xMode val="edge"/>
          <c:yMode val="edge"/>
          <c:x val="8.3800361530684181E-2"/>
          <c:y val="0.12471170812683637"/>
          <c:w val="0.87723704770366739"/>
          <c:h val="0.77005462372333622"/>
        </c:manualLayout>
      </c:layout>
      <c:lineChart>
        <c:grouping val="standard"/>
        <c:varyColors val="0"/>
        <c:ser>
          <c:idx val="0"/>
          <c:order val="0"/>
          <c:tx>
            <c:strRef>
              <c:f>'Bldg Completed Inspections'!$A$5</c:f>
              <c:strCache>
                <c:ptCount val="1"/>
                <c:pt idx="0">
                  <c:v>FY16</c:v>
                </c:pt>
              </c:strCache>
            </c:strRef>
          </c:tx>
          <c:spPr>
            <a:ln w="28575" cap="rnd">
              <a:solidFill>
                <a:schemeClr val="accent1"/>
              </a:solidFill>
              <a:round/>
            </a:ln>
            <a:effectLst/>
          </c:spPr>
          <c:cat>
            <c:strRef>
              <c:f>'Bldg Completed Inspections'!$B$4:$M$4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Completed Inspections'!$B$5:$M$5</c:f>
              <c:numCache>
                <c:formatCode>#,##0</c:formatCode>
                <c:ptCount val="12"/>
                <c:pt idx="0">
                  <c:v>23993</c:v>
                </c:pt>
                <c:pt idx="1">
                  <c:v>22739</c:v>
                </c:pt>
                <c:pt idx="2">
                  <c:v>22169</c:v>
                </c:pt>
                <c:pt idx="3">
                  <c:v>18711</c:v>
                </c:pt>
                <c:pt idx="4">
                  <c:v>21196</c:v>
                </c:pt>
                <c:pt idx="5">
                  <c:v>21416</c:v>
                </c:pt>
                <c:pt idx="6">
                  <c:v>19295</c:v>
                </c:pt>
                <c:pt idx="7">
                  <c:v>20183</c:v>
                </c:pt>
                <c:pt idx="8">
                  <c:v>23992</c:v>
                </c:pt>
                <c:pt idx="9">
                  <c:v>22476</c:v>
                </c:pt>
                <c:pt idx="10">
                  <c:v>23936</c:v>
                </c:pt>
                <c:pt idx="11">
                  <c:v>25720</c:v>
                </c:pt>
              </c:numCache>
            </c:numRef>
          </c:val>
          <c:smooth val="0"/>
        </c:ser>
        <c:ser>
          <c:idx val="1"/>
          <c:order val="1"/>
          <c:tx>
            <c:strRef>
              <c:f>'Bldg Completed Inspections'!$A$6</c:f>
              <c:strCache>
                <c:ptCount val="1"/>
                <c:pt idx="0">
                  <c:v>FY17</c:v>
                </c:pt>
              </c:strCache>
            </c:strRef>
          </c:tx>
          <c:spPr>
            <a:ln w="28575" cap="rnd">
              <a:solidFill>
                <a:schemeClr val="accent2"/>
              </a:solidFill>
              <a:round/>
            </a:ln>
            <a:effectLst/>
          </c:spPr>
          <c:cat>
            <c:strRef>
              <c:f>'Bldg Completed Inspections'!$B$4:$M$4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Completed Inspections'!$B$6:$M$6</c:f>
              <c:numCache>
                <c:formatCode>#,##0</c:formatCode>
                <c:ptCount val="12"/>
                <c:pt idx="0">
                  <c:v>22940</c:v>
                </c:pt>
                <c:pt idx="1">
                  <c:v>25044</c:v>
                </c:pt>
                <c:pt idx="2">
                  <c:v>23257</c:v>
                </c:pt>
                <c:pt idx="3">
                  <c:v>22161</c:v>
                </c:pt>
                <c:pt idx="4">
                  <c:v>23360</c:v>
                </c:pt>
                <c:pt idx="5">
                  <c:v>22728</c:v>
                </c:pt>
                <c:pt idx="6">
                  <c:v>22196</c:v>
                </c:pt>
                <c:pt idx="7">
                  <c:v>20923</c:v>
                </c:pt>
                <c:pt idx="8">
                  <c:v>26774</c:v>
                </c:pt>
                <c:pt idx="9">
                  <c:v>23147</c:v>
                </c:pt>
                <c:pt idx="10">
                  <c:v>25163</c:v>
                </c:pt>
                <c:pt idx="11">
                  <c:v>24838</c:v>
                </c:pt>
              </c:numCache>
            </c:numRef>
          </c:val>
          <c:smooth val="0"/>
        </c:ser>
        <c:ser>
          <c:idx val="2"/>
          <c:order val="2"/>
          <c:tx>
            <c:strRef>
              <c:f>'Bldg Completed Inspections'!$A$7</c:f>
              <c:strCache>
                <c:ptCount val="1"/>
                <c:pt idx="0">
                  <c:v>FY18</c:v>
                </c:pt>
              </c:strCache>
            </c:strRef>
          </c:tx>
          <c:cat>
            <c:strRef>
              <c:f>'Bldg Completed Inspections'!$B$4:$M$4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Completed Inspections'!$B$7:$M$7</c:f>
              <c:numCache>
                <c:formatCode>#,##0</c:formatCode>
                <c:ptCount val="12"/>
                <c:pt idx="0">
                  <c:v>22626</c:v>
                </c:pt>
                <c:pt idx="1">
                  <c:v>26980</c:v>
                </c:pt>
                <c:pt idx="2">
                  <c:v>26459</c:v>
                </c:pt>
                <c:pt idx="3">
                  <c:v>25020</c:v>
                </c:pt>
                <c:pt idx="4">
                  <c:v>22778</c:v>
                </c:pt>
                <c:pt idx="5">
                  <c:v>27768</c:v>
                </c:pt>
                <c:pt idx="6">
                  <c:v>22870</c:v>
                </c:pt>
                <c:pt idx="7">
                  <c:v>21398</c:v>
                </c:pt>
                <c:pt idx="8">
                  <c:v>24830</c:v>
                </c:pt>
                <c:pt idx="9">
                  <c:v>23942</c:v>
                </c:pt>
                <c:pt idx="10">
                  <c:v>25426</c:v>
                </c:pt>
                <c:pt idx="11">
                  <c:v>24443</c:v>
                </c:pt>
              </c:numCache>
            </c:numRef>
          </c:val>
          <c:smooth val="0"/>
        </c:ser>
        <c:ser>
          <c:idx val="3"/>
          <c:order val="3"/>
          <c:tx>
            <c:strRef>
              <c:f>'Bldg Completed Inspections'!$A$8</c:f>
              <c:strCache>
                <c:ptCount val="1"/>
                <c:pt idx="0">
                  <c:v>FY19</c:v>
                </c:pt>
              </c:strCache>
            </c:strRef>
          </c:tx>
          <c:cat>
            <c:strRef>
              <c:f>'Bldg Completed Inspections'!$B$4:$M$4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Completed Inspections'!$B$8:$M$8</c:f>
              <c:numCache>
                <c:formatCode>#,##0</c:formatCode>
                <c:ptCount val="12"/>
                <c:pt idx="0">
                  <c:v>23689</c:v>
                </c:pt>
                <c:pt idx="1">
                  <c:v>25729</c:v>
                </c:pt>
                <c:pt idx="2">
                  <c:v>21795</c:v>
                </c:pt>
                <c:pt idx="3">
                  <c:v>26588</c:v>
                </c:pt>
                <c:pt idx="4">
                  <c:v>23249</c:v>
                </c:pt>
                <c:pt idx="5">
                  <c:v>22133</c:v>
                </c:pt>
                <c:pt idx="6">
                  <c:v>23008</c:v>
                </c:pt>
                <c:pt idx="7">
                  <c:v>20788</c:v>
                </c:pt>
                <c:pt idx="8">
                  <c:v>23326</c:v>
                </c:pt>
                <c:pt idx="9">
                  <c:v>22801</c:v>
                </c:pt>
                <c:pt idx="10">
                  <c:v>23779</c:v>
                </c:pt>
                <c:pt idx="11">
                  <c:v>21080</c:v>
                </c:pt>
              </c:numCache>
            </c:numRef>
          </c:val>
          <c:smooth val="0"/>
        </c:ser>
        <c:ser>
          <c:idx val="4"/>
          <c:order val="4"/>
          <c:tx>
            <c:strRef>
              <c:f>'Bldg Completed Inspections'!$A$9</c:f>
              <c:strCache>
                <c:ptCount val="1"/>
                <c:pt idx="0">
                  <c:v>FY20</c:v>
                </c:pt>
              </c:strCache>
            </c:strRef>
          </c:tx>
          <c:cat>
            <c:strRef>
              <c:f>'Bldg Completed Inspections'!$B$4:$M$4</c:f>
              <c:strCache>
                <c:ptCount val="12"/>
                <c:pt idx="0">
                  <c:v>JUL</c:v>
                </c:pt>
                <c:pt idx="1">
                  <c:v>AUG</c:v>
                </c:pt>
                <c:pt idx="2">
                  <c:v>SEPT</c:v>
                </c:pt>
                <c:pt idx="3">
                  <c:v>OCT</c:v>
                </c:pt>
                <c:pt idx="4">
                  <c:v>NOV</c:v>
                </c:pt>
                <c:pt idx="5">
                  <c:v>DEC</c:v>
                </c:pt>
                <c:pt idx="6">
                  <c:v>JAN</c:v>
                </c:pt>
                <c:pt idx="7">
                  <c:v>FEB</c:v>
                </c:pt>
                <c:pt idx="8">
                  <c:v>MAR</c:v>
                </c:pt>
                <c:pt idx="9">
                  <c:v>APR</c:v>
                </c:pt>
                <c:pt idx="10">
                  <c:v>MAY</c:v>
                </c:pt>
                <c:pt idx="11">
                  <c:v>JUN</c:v>
                </c:pt>
              </c:strCache>
            </c:strRef>
          </c:cat>
          <c:val>
            <c:numRef>
              <c:f>'Bldg Completed Inspections'!$B$9:$M$9</c:f>
              <c:numCache>
                <c:formatCode>#,##0</c:formatCode>
                <c:ptCount val="12"/>
                <c:pt idx="0">
                  <c:v>22187</c:v>
                </c:pt>
                <c:pt idx="1">
                  <c:v>21963</c:v>
                </c:pt>
                <c:pt idx="2">
                  <c:v>20661</c:v>
                </c:pt>
                <c:pt idx="3">
                  <c:v>23024</c:v>
                </c:pt>
                <c:pt idx="4">
                  <c:v>18050</c:v>
                </c:pt>
                <c:pt idx="5">
                  <c:v>18977</c:v>
                </c:pt>
                <c:pt idx="6">
                  <c:v>20933</c:v>
                </c:pt>
              </c:numCache>
            </c:numRef>
          </c:val>
          <c:smooth val="0"/>
        </c:ser>
        <c:dLbls>
          <c:showLegendKey val="0"/>
          <c:showVal val="0"/>
          <c:showCatName val="0"/>
          <c:showSerName val="0"/>
          <c:showPercent val="0"/>
          <c:showBubbleSize val="0"/>
        </c:dLbls>
        <c:marker val="1"/>
        <c:smooth val="0"/>
        <c:axId val="406448496"/>
        <c:axId val="406448888"/>
      </c:lineChart>
      <c:catAx>
        <c:axId val="4064484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1000" b="0" i="0" u="none" strike="noStrike" baseline="0">
                <a:solidFill>
                  <a:srgbClr val="000000"/>
                </a:solidFill>
                <a:latin typeface="Calibri"/>
                <a:ea typeface="Calibri"/>
                <a:cs typeface="Calibri"/>
              </a:defRPr>
            </a:pPr>
            <a:endParaRPr lang="en-US"/>
          </a:p>
        </c:txPr>
        <c:crossAx val="406448888"/>
        <c:crosses val="autoZero"/>
        <c:auto val="1"/>
        <c:lblAlgn val="ctr"/>
        <c:lblOffset val="100"/>
        <c:noMultiLvlLbl val="0"/>
      </c:catAx>
      <c:valAx>
        <c:axId val="406448888"/>
        <c:scaling>
          <c:orientation val="minMax"/>
          <c:max val="30000"/>
          <c:min val="10000"/>
        </c:scaling>
        <c:delete val="0"/>
        <c:axPos val="l"/>
        <c:majorGridlines>
          <c:spPr>
            <a:ln w="9525" cap="flat" cmpd="sng" algn="ctr">
              <a:solidFill>
                <a:schemeClr val="tx1"/>
              </a:solidFill>
              <a:round/>
            </a:ln>
            <a:effectLst/>
          </c:spPr>
        </c:majorGridlines>
        <c:numFmt formatCode="#,##0" sourceLinked="1"/>
        <c:majorTickMark val="out"/>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406448496"/>
        <c:crosses val="autoZero"/>
        <c:crossBetween val="between"/>
      </c:valAx>
      <c:dTable>
        <c:showHorzBorder val="1"/>
        <c:showVertBorder val="1"/>
        <c:showOutline val="1"/>
        <c:showKeys val="1"/>
        <c:spPr>
          <a:noFill/>
          <a:ln w="9525" cap="flat" cmpd="sng" algn="ctr">
            <a:solidFill>
              <a:schemeClr val="bg1">
                <a:lumMod val="65000"/>
              </a:schemeClr>
            </a:solidFill>
            <a:round/>
          </a:ln>
          <a:effectLst/>
        </c:spPr>
        <c:txPr>
          <a:bodyPr/>
          <a:lstStyle/>
          <a:p>
            <a:pPr rtl="0">
              <a:defRPr sz="1000" b="0" i="0" u="none" strike="noStrike" baseline="0">
                <a:solidFill>
                  <a:srgbClr val="000000"/>
                </a:solidFill>
                <a:latin typeface="Calibri"/>
                <a:ea typeface="Calibri"/>
                <a:cs typeface="Calibri"/>
              </a:defRPr>
            </a:pPr>
            <a:endParaRPr lang="en-US"/>
          </a:p>
        </c:txPr>
      </c:dTable>
      <c:spPr>
        <a:noFill/>
        <a:ln w="25400">
          <a:noFill/>
        </a:ln>
      </c:spPr>
    </c:plotArea>
    <c:legend>
      <c:legendPos val="r"/>
      <c:layout>
        <c:manualLayout>
          <c:xMode val="edge"/>
          <c:yMode val="edge"/>
          <c:x val="0.46986909015035527"/>
          <c:y val="0.50947022689349919"/>
          <c:w val="6.2256809338521402E-2"/>
          <c:h val="0.17457886676875958"/>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'Bldg Completed Inspections'!$N$4</c:f>
              <c:strCache>
                <c:ptCount val="1"/>
                <c:pt idx="0">
                  <c:v>YTD</c:v>
                </c:pt>
              </c:strCache>
            </c:strRef>
          </c:tx>
          <c:spPr>
            <a:solidFill>
              <a:srgbClr val="4F81BD"/>
            </a:solidFill>
            <a:ln w="25400">
              <a:noFill/>
            </a:ln>
          </c:spPr>
          <c:invertIfNegative val="0"/>
          <c:dPt>
            <c:idx val="1"/>
            <c:invertIfNegative val="0"/>
            <c:bubble3D val="0"/>
            <c:spPr>
              <a:solidFill>
                <a:srgbClr val="C00000"/>
              </a:solidFill>
              <a:ln w="25400">
                <a:noFill/>
              </a:ln>
            </c:spPr>
          </c:dPt>
          <c:dPt>
            <c:idx val="2"/>
            <c:invertIfNegative val="0"/>
            <c:bubble3D val="0"/>
            <c:spPr>
              <a:solidFill>
                <a:srgbClr val="9BBB59"/>
              </a:solidFill>
              <a:ln w="25400">
                <a:noFill/>
              </a:ln>
            </c:spPr>
          </c:dPt>
          <c:dPt>
            <c:idx val="3"/>
            <c:invertIfNegative val="0"/>
            <c:bubble3D val="0"/>
            <c:spPr>
              <a:solidFill>
                <a:srgbClr val="8064A2"/>
              </a:solidFill>
              <a:ln w="25400">
                <a:noFill/>
              </a:ln>
            </c:spPr>
          </c:dPt>
          <c:dPt>
            <c:idx val="4"/>
            <c:invertIfNegative val="0"/>
            <c:bubble3D val="0"/>
            <c:spPr>
              <a:solidFill>
                <a:srgbClr val="4BACC6"/>
              </a:solidFill>
              <a:ln w="25400">
                <a:noFill/>
              </a:ln>
            </c:spPr>
          </c:dPt>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'Bldg Completed Inspections'!$A$5:$A$9</c:f>
              <c:strCache>
                <c:ptCount val="5"/>
                <c:pt idx="0">
                  <c:v>FY16</c:v>
                </c:pt>
                <c:pt idx="1">
                  <c:v>FY17</c:v>
                </c:pt>
                <c:pt idx="2">
                  <c:v>FY18</c:v>
                </c:pt>
                <c:pt idx="3">
                  <c:v>FY19</c:v>
                </c:pt>
                <c:pt idx="4">
                  <c:v>FY20</c:v>
                </c:pt>
              </c:strCache>
            </c:strRef>
          </c:cat>
          <c:val>
            <c:numRef>
              <c:f>'Bldg Completed Inspections'!$N$5:$N$9</c:f>
              <c:numCache>
                <c:formatCode>#,##0</c:formatCode>
                <c:ptCount val="5"/>
                <c:pt idx="0">
                  <c:v>265826</c:v>
                </c:pt>
                <c:pt idx="1">
                  <c:v>282531</c:v>
                </c:pt>
                <c:pt idx="2">
                  <c:v>294540</c:v>
                </c:pt>
                <c:pt idx="3">
                  <c:v>277965</c:v>
                </c:pt>
                <c:pt idx="4">
                  <c:v>145795</c:v>
                </c:pt>
              </c:numCache>
            </c:numRef>
          </c:val>
        </c:ser>
        <c:dLbls>
          <c:showLegendKey val="0"/>
          <c:showVal val="0"/>
          <c:showCatName val="0"/>
          <c:showSerName val="0"/>
          <c:showPercent val="0"/>
          <c:showBubbleSize val="0"/>
        </c:dLbls>
        <c:gapWidth val="150"/>
        <c:axId val="407756712"/>
        <c:axId val="407757104"/>
      </c:barChart>
      <c:catAx>
        <c:axId val="4077567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1000" b="0" i="0" u="none" strike="noStrike" baseline="0">
                <a:solidFill>
                  <a:srgbClr val="000000"/>
                </a:solidFill>
                <a:latin typeface="Calibri"/>
                <a:ea typeface="Calibri"/>
                <a:cs typeface="Calibri"/>
              </a:defRPr>
            </a:pPr>
            <a:endParaRPr lang="en-US"/>
          </a:p>
        </c:txPr>
        <c:crossAx val="407757104"/>
        <c:crosses val="autoZero"/>
        <c:auto val="1"/>
        <c:lblAlgn val="ctr"/>
        <c:lblOffset val="100"/>
        <c:noMultiLvlLbl val="0"/>
      </c:catAx>
      <c:valAx>
        <c:axId val="407757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407756712"/>
        <c:crosses val="autoZero"/>
        <c:crossBetween val="between"/>
      </c:valAx>
      <c:dTable>
        <c:showHorzBorder val="1"/>
        <c:showVertBorder val="1"/>
        <c:showOutline val="1"/>
        <c:showKeys val="1"/>
        <c:txPr>
          <a:bodyPr/>
          <a:lstStyle/>
          <a:p>
            <a:pPr rtl="0">
              <a:defRPr sz="1000" b="0" i="0" u="none" strike="noStrike" baseline="0">
                <a:solidFill>
                  <a:srgbClr val="000000"/>
                </a:solidFill>
                <a:latin typeface="Calibri"/>
                <a:ea typeface="Calibri"/>
                <a:cs typeface="Calibri"/>
              </a:defRPr>
            </a:pPr>
            <a:endParaRPr lang="en-US"/>
          </a:p>
        </c:txPr>
      </c:dTable>
      <c:spPr>
        <a:noFill/>
        <a:ln w="25400">
          <a:noFill/>
        </a:ln>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000000"/>
                </a:solidFill>
                <a:latin typeface="Calibri"/>
                <a:ea typeface="Calibri"/>
                <a:cs typeface="Calibri"/>
              </a:defRPr>
            </a:pPr>
            <a:r>
              <a:rPr lang="en-US" sz="2000" b="1"/>
              <a:t>BUILDING INSPECTOR ACTIVITY</a:t>
            </a:r>
          </a:p>
        </c:rich>
      </c:tx>
      <c:overlay val="0"/>
      <c:spPr>
        <a:noFill/>
        <a:ln w="25400">
          <a:noFill/>
        </a:ln>
      </c:spPr>
    </c:title>
    <c:autoTitleDeleted val="0"/>
    <c:plotArea>
      <c:layout/>
      <c:barChart>
        <c:barDir val="col"/>
        <c:grouping val="clustered"/>
        <c:varyColors val="0"/>
        <c:ser>
          <c:idx val="0"/>
          <c:order val="0"/>
          <c:tx>
            <c:strRef>
              <c:f>'Bldg Inspector Activity'!$B$4</c:f>
              <c:strCache>
                <c:ptCount val="1"/>
                <c:pt idx="0">
                  <c:v>FY18</c:v>
                </c:pt>
              </c:strCache>
            </c:strRef>
          </c:tx>
          <c:spPr>
            <a:solidFill>
              <a:srgbClr val="C00000"/>
            </a:solidFill>
            <a:ln w="25400">
              <a:no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'Bldg Inspector Activity'!$A$5:$A$9</c:f>
              <c:strCache>
                <c:ptCount val="5"/>
                <c:pt idx="0">
                  <c:v>Approved</c:v>
                </c:pt>
                <c:pt idx="1">
                  <c:v>Denied</c:v>
                </c:pt>
                <c:pt idx="2">
                  <c:v>Cancelled</c:v>
                </c:pt>
                <c:pt idx="3">
                  <c:v>Rollover</c:v>
                </c:pt>
                <c:pt idx="4">
                  <c:v>Others</c:v>
                </c:pt>
              </c:strCache>
            </c:strRef>
          </c:cat>
          <c:val>
            <c:numRef>
              <c:f>'Bldg Inspector Activity'!$B$5:$B$9</c:f>
              <c:numCache>
                <c:formatCode>#,##0</c:formatCode>
                <c:ptCount val="5"/>
                <c:pt idx="0">
                  <c:v>182535</c:v>
                </c:pt>
                <c:pt idx="1">
                  <c:v>16550</c:v>
                </c:pt>
                <c:pt idx="2">
                  <c:v>20045</c:v>
                </c:pt>
                <c:pt idx="3">
                  <c:v>4079</c:v>
                </c:pt>
                <c:pt idx="4">
                  <c:v>3265</c:v>
                </c:pt>
              </c:numCache>
            </c:numRef>
          </c:val>
        </c:ser>
        <c:ser>
          <c:idx val="1"/>
          <c:order val="1"/>
          <c:tx>
            <c:strRef>
              <c:f>'Bldg Inspector Activity'!$C$4</c:f>
              <c:strCache>
                <c:ptCount val="1"/>
                <c:pt idx="0">
                  <c:v>FY19</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'Bldg Inspector Activity'!$A$5:$A$9</c:f>
              <c:strCache>
                <c:ptCount val="5"/>
                <c:pt idx="0">
                  <c:v>Approved</c:v>
                </c:pt>
                <c:pt idx="1">
                  <c:v>Denied</c:v>
                </c:pt>
                <c:pt idx="2">
                  <c:v>Cancelled</c:v>
                </c:pt>
                <c:pt idx="3">
                  <c:v>Rollover</c:v>
                </c:pt>
                <c:pt idx="4">
                  <c:v>Others</c:v>
                </c:pt>
              </c:strCache>
            </c:strRef>
          </c:cat>
          <c:val>
            <c:numRef>
              <c:f>'Bldg Inspector Activity'!$C$5:$C$9</c:f>
              <c:numCache>
                <c:formatCode>#,##0</c:formatCode>
                <c:ptCount val="5"/>
                <c:pt idx="0">
                  <c:v>243423</c:v>
                </c:pt>
                <c:pt idx="1">
                  <c:v>28272</c:v>
                </c:pt>
                <c:pt idx="2">
                  <c:v>25639</c:v>
                </c:pt>
                <c:pt idx="3">
                  <c:v>4514</c:v>
                </c:pt>
                <c:pt idx="4">
                  <c:v>4871</c:v>
                </c:pt>
              </c:numCache>
            </c:numRef>
          </c:val>
        </c:ser>
        <c:ser>
          <c:idx val="2"/>
          <c:order val="2"/>
          <c:tx>
            <c:strRef>
              <c:f>'Bldg Inspector Activity'!$D$4</c:f>
              <c:strCache>
                <c:ptCount val="1"/>
                <c:pt idx="0">
                  <c:v>FY20</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'Bldg Inspector Activity'!$A$5:$A$9</c:f>
              <c:strCache>
                <c:ptCount val="5"/>
                <c:pt idx="0">
                  <c:v>Approved</c:v>
                </c:pt>
                <c:pt idx="1">
                  <c:v>Denied</c:v>
                </c:pt>
                <c:pt idx="2">
                  <c:v>Cancelled</c:v>
                </c:pt>
                <c:pt idx="3">
                  <c:v>Rollover</c:v>
                </c:pt>
                <c:pt idx="4">
                  <c:v>Others</c:v>
                </c:pt>
              </c:strCache>
            </c:strRef>
          </c:cat>
          <c:val>
            <c:numRef>
              <c:f>'Bldg Inspector Activity'!$D$5:$D$9</c:f>
              <c:numCache>
                <c:formatCode>#,##0</c:formatCode>
                <c:ptCount val="5"/>
                <c:pt idx="0">
                  <c:v>129551</c:v>
                </c:pt>
                <c:pt idx="1">
                  <c:v>17106</c:v>
                </c:pt>
                <c:pt idx="2">
                  <c:v>10559</c:v>
                </c:pt>
                <c:pt idx="3">
                  <c:v>1877</c:v>
                </c:pt>
                <c:pt idx="4">
                  <c:v>2350</c:v>
                </c:pt>
              </c:numCache>
            </c:numRef>
          </c:val>
        </c:ser>
        <c:dLbls>
          <c:dLblPos val="outEnd"/>
          <c:showLegendKey val="0"/>
          <c:showVal val="1"/>
          <c:showCatName val="0"/>
          <c:showSerName val="0"/>
          <c:showPercent val="0"/>
          <c:showBubbleSize val="0"/>
        </c:dLbls>
        <c:gapWidth val="150"/>
        <c:axId val="407758280"/>
        <c:axId val="407758672"/>
      </c:barChart>
      <c:catAx>
        <c:axId val="407758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407758672"/>
        <c:crosses val="autoZero"/>
        <c:auto val="1"/>
        <c:lblAlgn val="ctr"/>
        <c:lblOffset val="100"/>
        <c:noMultiLvlLbl val="0"/>
      </c:catAx>
      <c:valAx>
        <c:axId val="407758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900" b="0" i="0" u="none" strike="noStrike" baseline="0">
                <a:solidFill>
                  <a:srgbClr val="000000"/>
                </a:solidFill>
                <a:latin typeface="Calibri"/>
                <a:ea typeface="Calibri"/>
                <a:cs typeface="Calibri"/>
              </a:defRPr>
            </a:pPr>
            <a:endParaRPr lang="en-US"/>
          </a:p>
        </c:txPr>
        <c:crossAx val="4077582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a:lstStyle/>
          <a:p>
            <a:pPr rtl="0">
              <a:defRPr sz="900" b="0" i="0" u="none" strike="noStrike" baseline="0">
                <a:solidFill>
                  <a:srgbClr val="000000"/>
                </a:solidFill>
                <a:latin typeface="Calibri"/>
                <a:ea typeface="Calibri"/>
                <a:cs typeface="Calibri"/>
              </a:defRPr>
            </a:pPr>
            <a:endParaRPr lang="en-US"/>
          </a:p>
        </c:txPr>
      </c:dTable>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0.53548</cdr:x>
      <cdr:y>0.24951</cdr:y>
    </cdr:from>
    <cdr:to>
      <cdr:x>0.6391</cdr:x>
      <cdr:y>0.3281</cdr:y>
    </cdr:to>
    <cdr:sp macro="" textlink="">
      <cdr:nvSpPr>
        <cdr:cNvPr id="2" name="TextBox 3"/>
        <cdr:cNvSpPr txBox="1"/>
      </cdr:nvSpPr>
      <cdr:spPr>
        <a:xfrm xmlns:a="http://schemas.openxmlformats.org/drawingml/2006/main">
          <a:off x="2967831" y="955675"/>
          <a:ext cx="574280" cy="30103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t>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AC2AC1B-F19A-4A26-BBD8-AA39235221E2}" type="datetimeFigureOut">
              <a:rPr lang="en-US" smtClean="0"/>
              <a:t>2/24/2020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2D991DF-80AC-4C01-815B-B6FCDB60E1C3}" type="slidenum">
              <a:rPr lang="en-US" smtClean="0"/>
              <a:t>‹#›</a:t>
            </a:fld>
            <a:endParaRPr lang="en-US"/>
          </a:p>
        </p:txBody>
      </p:sp>
    </p:spTree>
    <p:extLst>
      <p:ext uri="{BB962C8B-B14F-4D97-AF65-F5344CB8AC3E}">
        <p14:creationId xmlns:p14="http://schemas.microsoft.com/office/powerpoint/2010/main" val="2160020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205573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751489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80597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00301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285792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944429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065960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436221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06A1-9B4B-4ECC-AA3A-5A92F226C383}"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086094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2/24/2020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CE052-FD8E-43BF-A6CC-9B925BF75C91}" type="datetime1">
              <a:rPr lang="en-US" smtClean="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ACE42-A8CA-4D80-9701-5C83FE0F0435}"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541740"/>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580282-069C-4180-AE46-C7A351292635}" type="datetime1">
              <a:rPr lang="en-US" smtClean="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ACE42-A8CA-4D80-9701-5C83FE0F0435}" type="slidenum">
              <a:rPr lang="en-US" smtClean="0"/>
              <a:pPr/>
              <a:t>‹#›</a:t>
            </a:fld>
            <a:endParaRPr lang="en-US" dirty="0"/>
          </a:p>
        </p:txBody>
      </p:sp>
    </p:spTree>
    <p:extLst>
      <p:ext uri="{BB962C8B-B14F-4D97-AF65-F5344CB8AC3E}">
        <p14:creationId xmlns:p14="http://schemas.microsoft.com/office/powerpoint/2010/main" val="2156723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C68942-B89F-43C9-ABE1-6C94AB7EB1DF}" type="datetime1">
              <a:rPr lang="en-US" smtClean="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ACE42-A8CA-4D80-9701-5C83FE0F0435}"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710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8C52C0-324D-4AB1-AA23-BB43F25C75BE}" type="datetime1">
              <a:rPr lang="en-US" smtClean="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CACE42-A8CA-4D80-9701-5C83FE0F0435}" type="slidenum">
              <a:rPr lang="en-US" smtClean="0"/>
              <a:pPr/>
              <a:t>‹#›</a:t>
            </a:fld>
            <a:endParaRPr lang="en-US" dirty="0"/>
          </a:p>
        </p:txBody>
      </p:sp>
    </p:spTree>
    <p:extLst>
      <p:ext uri="{BB962C8B-B14F-4D97-AF65-F5344CB8AC3E}">
        <p14:creationId xmlns:p14="http://schemas.microsoft.com/office/powerpoint/2010/main" val="79614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4DF485-F000-4631-9C1E-FD77560344A7}" type="datetime1">
              <a:rPr lang="en-US" smtClean="0"/>
              <a:pPr/>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CACE42-A8CA-4D80-9701-5C83FE0F0435}" type="slidenum">
              <a:rPr lang="en-US" smtClean="0"/>
              <a:pPr/>
              <a:t>‹#›</a:t>
            </a:fld>
            <a:endParaRPr lang="en-US" dirty="0"/>
          </a:p>
        </p:txBody>
      </p:sp>
    </p:spTree>
    <p:extLst>
      <p:ext uri="{BB962C8B-B14F-4D97-AF65-F5344CB8AC3E}">
        <p14:creationId xmlns:p14="http://schemas.microsoft.com/office/powerpoint/2010/main" val="1462283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D293A0-DFB1-4D84-BAF6-DFEED38C83B0}" type="datetime1">
              <a:rPr lang="en-US" smtClean="0"/>
              <a:pPr/>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CACE42-A8CA-4D80-9701-5C83FE0F0435}" type="slidenum">
              <a:rPr lang="en-US" smtClean="0"/>
              <a:pPr/>
              <a:t>‹#›</a:t>
            </a:fld>
            <a:endParaRPr lang="en-US" dirty="0"/>
          </a:p>
        </p:txBody>
      </p:sp>
    </p:spTree>
    <p:extLst>
      <p:ext uri="{BB962C8B-B14F-4D97-AF65-F5344CB8AC3E}">
        <p14:creationId xmlns:p14="http://schemas.microsoft.com/office/powerpoint/2010/main" val="1276788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8CAE7F-74FD-4ECB-A1E1-FFC0E105C17C}" type="datetime1">
              <a:rPr lang="en-US" smtClean="0"/>
              <a:pPr/>
              <a:t>2/24/2020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9CACE42-A8CA-4D80-9701-5C83FE0F0435}" type="slidenum">
              <a:rPr lang="en-US" smtClean="0"/>
              <a:pPr/>
              <a:t>‹#›</a:t>
            </a:fld>
            <a:endParaRPr lang="en-US" dirty="0"/>
          </a:p>
        </p:txBody>
      </p:sp>
    </p:spTree>
    <p:extLst>
      <p:ext uri="{BB962C8B-B14F-4D97-AF65-F5344CB8AC3E}">
        <p14:creationId xmlns:p14="http://schemas.microsoft.com/office/powerpoint/2010/main" val="2030243368"/>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BB36A17C-AFE8-4735-B0BE-D8F606D65BCF}" type="datetime1">
              <a:rPr lang="en-US" smtClean="0"/>
              <a:pPr/>
              <a:t>2/24/2020</a:t>
            </a:fld>
            <a:endParaRPr lang="en-US" dirty="0"/>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dirty="0">
              <a:solidFill>
                <a:srgbClr val="2428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9CACE42-A8CA-4D80-9701-5C83FE0F0435}" type="slidenum">
              <a:rPr lang="en-US" smtClean="0">
                <a:solidFill>
                  <a:srgbClr val="242852"/>
                </a:solidFill>
              </a:rPr>
              <a:pPr/>
              <a:t>‹#›</a:t>
            </a:fld>
            <a:endParaRPr lang="en-US" dirty="0">
              <a:solidFill>
                <a:srgbClr val="242852"/>
              </a:solidFill>
            </a:endParaRPr>
          </a:p>
        </p:txBody>
      </p:sp>
    </p:spTree>
    <p:extLst>
      <p:ext uri="{BB962C8B-B14F-4D97-AF65-F5344CB8AC3E}">
        <p14:creationId xmlns:p14="http://schemas.microsoft.com/office/powerpoint/2010/main" val="17467948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D04EB3-EF8B-40B3-8DAB-ED6C1EFAF6AC}" type="datetime1">
              <a:rPr lang="en-US" smtClean="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CACE42-A8CA-4D80-9701-5C83FE0F0435}" type="slidenum">
              <a:rPr lang="en-US" smtClean="0"/>
              <a:pPr/>
              <a:t>‹#›</a:t>
            </a:fld>
            <a:endParaRPr lang="en-US" dirty="0"/>
          </a:p>
        </p:txBody>
      </p:sp>
    </p:spTree>
    <p:extLst>
      <p:ext uri="{BB962C8B-B14F-4D97-AF65-F5344CB8AC3E}">
        <p14:creationId xmlns:p14="http://schemas.microsoft.com/office/powerpoint/2010/main" val="4054617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B1DCA9-E58D-4F9B-930F-F9C8A089F09F}" type="datetime1">
              <a:rPr lang="en-US" smtClean="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ACE42-A8CA-4D80-9701-5C83FE0F0435}" type="slidenum">
              <a:rPr lang="en-US" smtClean="0"/>
              <a:pPr/>
              <a:t>‹#›</a:t>
            </a:fld>
            <a:endParaRPr lang="en-US" dirty="0"/>
          </a:p>
        </p:txBody>
      </p:sp>
    </p:spTree>
    <p:extLst>
      <p:ext uri="{BB962C8B-B14F-4D97-AF65-F5344CB8AC3E}">
        <p14:creationId xmlns:p14="http://schemas.microsoft.com/office/powerpoint/2010/main" val="477236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A29FB0-1E18-4EF8-B86F-C2870D54296F}" type="datetime1">
              <a:rPr lang="en-US" smtClean="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ACE42-A8CA-4D80-9701-5C83FE0F0435}" type="slidenum">
              <a:rPr lang="en-US" smtClean="0"/>
              <a:pPr/>
              <a:t>‹#›</a:t>
            </a:fld>
            <a:endParaRPr lang="en-US" dirty="0"/>
          </a:p>
        </p:txBody>
      </p:sp>
    </p:spTree>
    <p:extLst>
      <p:ext uri="{BB962C8B-B14F-4D97-AF65-F5344CB8AC3E}">
        <p14:creationId xmlns:p14="http://schemas.microsoft.com/office/powerpoint/2010/main" val="108743329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2/24/2020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B0B49311-AE5B-4902-BB61-E12EF5FC35CC}" type="datetime1">
              <a:rPr lang="en-US" smtClean="0"/>
              <a:pPr/>
              <a:t>2/24/2020</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C9CACE42-A8CA-4D80-9701-5C83FE0F043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9007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BUILDING ENTERPRISE FUND ADVISORY COMMITTEE</a:t>
            </a:r>
            <a:endParaRPr lang="en-US" sz="5400" dirty="0"/>
          </a:p>
        </p:txBody>
      </p:sp>
      <p:sp>
        <p:nvSpPr>
          <p:cNvPr id="3" name="Subtitle 2"/>
          <p:cNvSpPr>
            <a:spLocks noGrp="1"/>
          </p:cNvSpPr>
          <p:nvPr>
            <p:ph type="subTitle" idx="1"/>
          </p:nvPr>
        </p:nvSpPr>
        <p:spPr/>
        <p:txBody>
          <a:bodyPr/>
          <a:lstStyle/>
          <a:p>
            <a:r>
              <a:rPr lang="en-US" dirty="0" smtClean="0"/>
              <a:t>February 24, 2020</a:t>
            </a:r>
            <a:endParaRPr lang="en-US" dirty="0"/>
          </a:p>
        </p:txBody>
      </p:sp>
    </p:spTree>
    <p:extLst>
      <p:ext uri="{BB962C8B-B14F-4D97-AF65-F5344CB8AC3E}">
        <p14:creationId xmlns:p14="http://schemas.microsoft.com/office/powerpoint/2010/main" val="958592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a:p>
          <a:p>
            <a:r>
              <a:rPr lang="en-US" dirty="0"/>
              <a:t>Income Statement Volatility</a:t>
            </a:r>
          </a:p>
          <a:p>
            <a:endParaRPr lang="en-US" dirty="0"/>
          </a:p>
          <a:p>
            <a:r>
              <a:rPr lang="en-US" dirty="0"/>
              <a:t>Working Capital Limit Vs. Working Capital</a:t>
            </a:r>
          </a:p>
          <a:p>
            <a:endParaRPr lang="en-US" dirty="0"/>
          </a:p>
          <a:p>
            <a:r>
              <a:rPr lang="en-US" dirty="0"/>
              <a:t>Unearned Revenue</a:t>
            </a:r>
          </a:p>
          <a:p>
            <a:endParaRPr lang="en-US" dirty="0"/>
          </a:p>
          <a:p>
            <a:r>
              <a:rPr lang="en-US" dirty="0"/>
              <a:t>NRS Requirements</a:t>
            </a:r>
          </a:p>
          <a:p>
            <a:endParaRPr lang="en-US" dirty="0"/>
          </a:p>
        </p:txBody>
      </p:sp>
      <p:sp>
        <p:nvSpPr>
          <p:cNvPr id="5" name="Title 5"/>
          <p:cNvSpPr txBox="1">
            <a:spLocks/>
          </p:cNvSpPr>
          <p:nvPr/>
        </p:nvSpPr>
        <p:spPr>
          <a:xfrm>
            <a:off x="2346959" y="838200"/>
            <a:ext cx="8074152" cy="758952"/>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2800" dirty="0">
                <a:solidFill>
                  <a:prstClr val="black">
                    <a:lumMod val="65000"/>
                    <a:lumOff val="35000"/>
                  </a:prstClr>
                </a:solidFill>
                <a:latin typeface="Calibri" panose="020F0502020204030204" pitchFamily="34" charset="0"/>
                <a:cs typeface="Calibri" panose="020F0502020204030204" pitchFamily="34" charset="0"/>
              </a:rPr>
              <a:t>APPENDIX</a:t>
            </a:r>
          </a:p>
        </p:txBody>
      </p:sp>
      <p:sp>
        <p:nvSpPr>
          <p:cNvPr id="6" name="Slide Number Placeholder 5">
            <a:extLst>
              <a:ext uri="{FF2B5EF4-FFF2-40B4-BE49-F238E27FC236}">
                <a16:creationId xmlns:a16="http://schemas.microsoft.com/office/drawing/2014/main" xmlns="" id="{93140210-116D-4A72-BA8E-DE7D873E84ED}"/>
              </a:ext>
            </a:extLst>
          </p:cNvPr>
          <p:cNvSpPr>
            <a:spLocks noGrp="1"/>
          </p:cNvSpPr>
          <p:nvPr>
            <p:ph type="sldNum" sz="quarter" idx="12"/>
          </p:nvPr>
        </p:nvSpPr>
        <p:spPr/>
        <p:txBody>
          <a:bodyPr/>
          <a:lstStyle/>
          <a:p>
            <a:fld id="{C9CACE42-A8CA-4D80-9701-5C83FE0F0435}" type="slidenum">
              <a:rPr lang="en-US" smtClean="0"/>
              <a:pPr/>
              <a:t>10</a:t>
            </a:fld>
            <a:endParaRPr lang="en-US" dirty="0"/>
          </a:p>
        </p:txBody>
      </p:sp>
    </p:spTree>
    <p:extLst>
      <p:ext uri="{BB962C8B-B14F-4D97-AF65-F5344CB8AC3E}">
        <p14:creationId xmlns:p14="http://schemas.microsoft.com/office/powerpoint/2010/main" val="706046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09800" y="685800"/>
            <a:ext cx="8047038" cy="838200"/>
          </a:xfrm>
        </p:spPr>
        <p:txBody>
          <a:bodyPr>
            <a:noAutofit/>
          </a:bodyPr>
          <a:lstStyle/>
          <a:p>
            <a:r>
              <a:rPr lang="en-US" sz="2800" dirty="0">
                <a:solidFill>
                  <a:schemeClr val="tx1">
                    <a:lumMod val="65000"/>
                    <a:lumOff val="35000"/>
                  </a:schemeClr>
                </a:solidFill>
                <a:latin typeface="Calibri" panose="020F0502020204030204" pitchFamily="34" charset="0"/>
                <a:cs typeface="Calibri" panose="020F0502020204030204" pitchFamily="34" charset="0"/>
              </a:rPr>
              <a:t>BUILDING DEPARTMENT</a:t>
            </a:r>
            <a:br>
              <a:rPr lang="en-US" sz="2800" dirty="0">
                <a:solidFill>
                  <a:schemeClr val="tx1">
                    <a:lumMod val="65000"/>
                    <a:lumOff val="35000"/>
                  </a:schemeClr>
                </a:solidFill>
                <a:latin typeface="Calibri" panose="020F0502020204030204" pitchFamily="34" charset="0"/>
                <a:cs typeface="Calibri" panose="020F0502020204030204" pitchFamily="34" charset="0"/>
              </a:rPr>
            </a:br>
            <a:r>
              <a:rPr lang="en-US" sz="2800" dirty="0">
                <a:solidFill>
                  <a:schemeClr val="tx1">
                    <a:lumMod val="65000"/>
                    <a:lumOff val="35000"/>
                  </a:schemeClr>
                </a:solidFill>
                <a:latin typeface="Calibri" panose="020F0502020204030204" pitchFamily="34" charset="0"/>
                <a:cs typeface="Calibri" panose="020F0502020204030204" pitchFamily="34" charset="0"/>
              </a:rPr>
              <a:t>NET INCOME HISTORY</a:t>
            </a:r>
          </a:p>
        </p:txBody>
      </p:sp>
      <p:graphicFrame>
        <p:nvGraphicFramePr>
          <p:cNvPr id="36" name="Content Placeholder 35"/>
          <p:cNvGraphicFramePr>
            <a:graphicFrameLocks noGrp="1"/>
          </p:cNvGraphicFramePr>
          <p:nvPr>
            <p:ph idx="1"/>
            <p:extLst/>
          </p:nvPr>
        </p:nvGraphicFramePr>
        <p:xfrm>
          <a:off x="1752600" y="1676401"/>
          <a:ext cx="8504238" cy="43402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xmlns="" id="{A25AA2AD-EE81-4C29-9A8B-C02050482823}"/>
              </a:ext>
            </a:extLst>
          </p:cNvPr>
          <p:cNvSpPr>
            <a:spLocks noGrp="1"/>
          </p:cNvSpPr>
          <p:nvPr>
            <p:ph type="sldNum" sz="quarter" idx="12"/>
          </p:nvPr>
        </p:nvSpPr>
        <p:spPr/>
        <p:txBody>
          <a:bodyPr/>
          <a:lstStyle/>
          <a:p>
            <a:fld id="{C9CACE42-A8CA-4D80-9701-5C83FE0F0435}" type="slidenum">
              <a:rPr lang="en-US" smtClean="0"/>
              <a:pPr/>
              <a:t>11</a:t>
            </a:fld>
            <a:endParaRPr lang="en-US" dirty="0"/>
          </a:p>
        </p:txBody>
      </p:sp>
    </p:spTree>
    <p:extLst>
      <p:ext uri="{BB962C8B-B14F-4D97-AF65-F5344CB8AC3E}">
        <p14:creationId xmlns:p14="http://schemas.microsoft.com/office/powerpoint/2010/main" val="407856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FB5993E2-C02B-4335-ABA5-D8EC465551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0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solidFill>
                <a:prstClr val="white"/>
              </a:solidFill>
            </a:endParaRPr>
          </a:p>
        </p:txBody>
      </p:sp>
      <p:sp>
        <p:nvSpPr>
          <p:cNvPr id="14" name="Rectangle 13">
            <a:extLst>
              <a:ext uri="{FF2B5EF4-FFF2-40B4-BE49-F238E27FC236}">
                <a16:creationId xmlns:a16="http://schemas.microsoft.com/office/drawing/2014/main" xmlns="" id="{C0B801A2-5622-4BE8-9AD2-C337A2CD00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5"/>
          <p:cNvSpPr txBox="1">
            <a:spLocks/>
          </p:cNvSpPr>
          <p:nvPr/>
        </p:nvSpPr>
        <p:spPr>
          <a:xfrm>
            <a:off x="1893278" y="516835"/>
            <a:ext cx="2313633" cy="5772840"/>
          </a:xfrm>
          <a:prstGeom prst="rect">
            <a:avLst/>
          </a:prstGeom>
        </p:spPr>
        <p:txBody>
          <a:bodyPr vert="horz" lIns="91440" tIns="45720" rIns="91440" bIns="45720" rtlCol="0" anchor="ctr">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defTabSz="914400">
              <a:lnSpc>
                <a:spcPct val="85000"/>
              </a:lnSpc>
              <a:spcAft>
                <a:spcPts val="600"/>
              </a:spcAft>
            </a:pPr>
            <a:r>
              <a:rPr lang="en-US" sz="3100" spc="-50">
                <a:solidFill>
                  <a:srgbClr val="FFFFFF"/>
                </a:solidFill>
              </a:rPr>
              <a:t>WORKING CAPITAL LIMIT VS. WORKING CAPITAL</a:t>
            </a:r>
          </a:p>
        </p:txBody>
      </p:sp>
      <p:sp>
        <p:nvSpPr>
          <p:cNvPr id="16" name="Rectangle 15">
            <a:extLst>
              <a:ext uri="{FF2B5EF4-FFF2-40B4-BE49-F238E27FC236}">
                <a16:creationId xmlns:a16="http://schemas.microsoft.com/office/drawing/2014/main" xmlns="" id="{B7AF614F-5BC3-4086-99F5-B87C5847A07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54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6"/>
          <p:cNvGraphicFramePr>
            <a:graphicFrameLocks noGrp="1"/>
          </p:cNvGraphicFramePr>
          <p:nvPr>
            <p:ph idx="1"/>
            <p:extLst/>
          </p:nvPr>
        </p:nvGraphicFramePr>
        <p:xfrm>
          <a:off x="5004962" y="639763"/>
          <a:ext cx="5320210" cy="564991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xmlns="" id="{8637E1CB-A564-4ED9-B18C-BB7BD144B3B9}"/>
              </a:ext>
            </a:extLst>
          </p:cNvPr>
          <p:cNvSpPr txBox="1"/>
          <p:nvPr/>
        </p:nvSpPr>
        <p:spPr>
          <a:xfrm>
            <a:off x="4635630" y="2895600"/>
            <a:ext cx="369332" cy="655260"/>
          </a:xfrm>
          <a:prstGeom prst="rect">
            <a:avLst/>
          </a:prstGeom>
          <a:noFill/>
        </p:spPr>
        <p:txBody>
          <a:bodyPr vert="vert270" wrap="square" rtlCol="0">
            <a:spAutoFit/>
          </a:bodyPr>
          <a:lstStyle/>
          <a:p>
            <a:r>
              <a:rPr lang="en-US" sz="1200" dirty="0">
                <a:solidFill>
                  <a:prstClr val="black"/>
                </a:solidFill>
              </a:rPr>
              <a:t>Millions</a:t>
            </a:r>
          </a:p>
        </p:txBody>
      </p:sp>
      <p:sp>
        <p:nvSpPr>
          <p:cNvPr id="13" name="Slide Number Placeholder 12">
            <a:extLst>
              <a:ext uri="{FF2B5EF4-FFF2-40B4-BE49-F238E27FC236}">
                <a16:creationId xmlns:a16="http://schemas.microsoft.com/office/drawing/2014/main" xmlns="" id="{0AC771B7-9A4D-456E-9C1E-39E0D388EE60}"/>
              </a:ext>
            </a:extLst>
          </p:cNvPr>
          <p:cNvSpPr>
            <a:spLocks noGrp="1"/>
          </p:cNvSpPr>
          <p:nvPr>
            <p:ph type="sldNum" sz="quarter" idx="12"/>
          </p:nvPr>
        </p:nvSpPr>
        <p:spPr>
          <a:xfrm>
            <a:off x="9389160" y="6332538"/>
            <a:ext cx="984019" cy="365125"/>
          </a:xfrm>
        </p:spPr>
        <p:txBody>
          <a:bodyPr/>
          <a:lstStyle/>
          <a:p>
            <a:fld id="{C9CACE42-A8CA-4D80-9701-5C83FE0F043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085792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2800" dirty="0">
                <a:solidFill>
                  <a:schemeClr val="tx1">
                    <a:lumMod val="65000"/>
                    <a:lumOff val="35000"/>
                  </a:schemeClr>
                </a:solidFill>
                <a:latin typeface="Calibri" panose="020F0502020204030204" pitchFamily="34" charset="0"/>
                <a:cs typeface="Calibri" panose="020F0502020204030204" pitchFamily="34" charset="0"/>
              </a:rPr>
              <a:t>BUILDING DEPARTMENT UNEARNED REVENUE</a:t>
            </a:r>
          </a:p>
        </p:txBody>
      </p:sp>
      <p:graphicFrame>
        <p:nvGraphicFramePr>
          <p:cNvPr id="2" name="Table 3">
            <a:extLst>
              <a:ext uri="{FF2B5EF4-FFF2-40B4-BE49-F238E27FC236}">
                <a16:creationId xmlns:a16="http://schemas.microsoft.com/office/drawing/2014/main" xmlns="" id="{3D31B07B-C0F2-4CBE-977F-A847BEB45D91}"/>
              </a:ext>
            </a:extLst>
          </p:cNvPr>
          <p:cNvGraphicFramePr>
            <a:graphicFrameLocks noGrp="1"/>
          </p:cNvGraphicFramePr>
          <p:nvPr>
            <p:extLst/>
          </p:nvPr>
        </p:nvGraphicFramePr>
        <p:xfrm>
          <a:off x="2438400" y="1811436"/>
          <a:ext cx="7490460" cy="4333240"/>
        </p:xfrm>
        <a:graphic>
          <a:graphicData uri="http://schemas.openxmlformats.org/drawingml/2006/table">
            <a:tbl>
              <a:tblPr firstRow="1" bandRow="1">
                <a:tableStyleId>{5C22544A-7EE6-4342-B048-85BDC9FD1C3A}</a:tableStyleId>
              </a:tblPr>
              <a:tblGrid>
                <a:gridCol w="5852160">
                  <a:extLst>
                    <a:ext uri="{9D8B030D-6E8A-4147-A177-3AD203B41FA5}">
                      <a16:colId xmlns:a16="http://schemas.microsoft.com/office/drawing/2014/main" xmlns="" val="4235082180"/>
                    </a:ext>
                  </a:extLst>
                </a:gridCol>
                <a:gridCol w="1638300">
                  <a:extLst>
                    <a:ext uri="{9D8B030D-6E8A-4147-A177-3AD203B41FA5}">
                      <a16:colId xmlns:a16="http://schemas.microsoft.com/office/drawing/2014/main" xmlns="" val="3860892728"/>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US" sz="1400" dirty="0"/>
                        <a:t>June 30,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xmlns="" val="178495501"/>
                  </a:ext>
                </a:extLst>
              </a:tr>
              <a:tr h="274320">
                <a:tc>
                  <a:txBody>
                    <a:bodyPr/>
                    <a:lstStyle/>
                    <a:p>
                      <a:r>
                        <a:rPr lang="en-US" sz="1400" dirty="0"/>
                        <a:t>Resort World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                2,996,298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95310759"/>
                  </a:ext>
                </a:extLst>
              </a:tr>
              <a:tr h="274320">
                <a:tc>
                  <a:txBody>
                    <a:bodyPr/>
                    <a:lstStyle/>
                    <a:p>
                      <a:r>
                        <a:rPr lang="en-US" sz="1400" dirty="0"/>
                        <a:t>Allegiant Stadium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2,058,148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69401778"/>
                  </a:ext>
                </a:extLst>
              </a:tr>
              <a:tr h="274320">
                <a:tc>
                  <a:txBody>
                    <a:bodyPr/>
                    <a:lstStyle/>
                    <a:p>
                      <a:r>
                        <a:rPr lang="en-US" sz="1400" dirty="0"/>
                        <a:t>The Drew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1,493,459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32960623"/>
                  </a:ext>
                </a:extLst>
              </a:tr>
              <a:tr h="274320">
                <a:tc>
                  <a:txBody>
                    <a:bodyPr/>
                    <a:lstStyle/>
                    <a:p>
                      <a:r>
                        <a:rPr lang="en-US" sz="1400" dirty="0"/>
                        <a:t>LVCVA Expansion Phase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1,287,056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71142970"/>
                  </a:ext>
                </a:extLst>
              </a:tr>
              <a:tr h="274320">
                <a:tc>
                  <a:txBody>
                    <a:bodyPr/>
                    <a:lstStyle/>
                    <a:p>
                      <a:r>
                        <a:rPr lang="en-US" sz="1400" dirty="0"/>
                        <a:t>Caesars Forum Meeting Rooms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743,811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55971689"/>
                  </a:ext>
                </a:extLst>
              </a:tr>
              <a:tr h="274320">
                <a:tc>
                  <a:txBody>
                    <a:bodyPr/>
                    <a:lstStyle/>
                    <a:p>
                      <a:r>
                        <a:rPr lang="en-US" sz="1400" dirty="0"/>
                        <a:t>Wynn Convention Expansion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387,321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88240918"/>
                  </a:ext>
                </a:extLst>
              </a:tr>
              <a:tr h="274320">
                <a:tc>
                  <a:txBody>
                    <a:bodyPr/>
                    <a:lstStyle/>
                    <a:p>
                      <a:r>
                        <a:rPr lang="en-US" sz="1400" dirty="0"/>
                        <a:t>Elysian at Howard Hughes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217,684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9533406"/>
                  </a:ext>
                </a:extLst>
              </a:tr>
              <a:tr h="274320">
                <a:tc>
                  <a:txBody>
                    <a:bodyPr/>
                    <a:lstStyle/>
                    <a:p>
                      <a:r>
                        <a:rPr lang="en-US" sz="1400" dirty="0"/>
                        <a:t>Elysian at The Palms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175,980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78928422"/>
                  </a:ext>
                </a:extLst>
              </a:tr>
              <a:tr h="274320">
                <a:tc>
                  <a:txBody>
                    <a:bodyPr/>
                    <a:lstStyle/>
                    <a:p>
                      <a:r>
                        <a:rPr lang="en-US" sz="1400" dirty="0"/>
                        <a:t>Caesars Hotel and Casino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160,355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36834986"/>
                  </a:ext>
                </a:extLst>
              </a:tr>
              <a:tr h="274320">
                <a:tc>
                  <a:txBody>
                    <a:bodyPr/>
                    <a:lstStyle/>
                    <a:p>
                      <a:r>
                        <a:rPr lang="en-US" sz="1400" dirty="0"/>
                        <a:t>Showcase Mall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104,743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54181670"/>
                  </a:ext>
                </a:extLst>
              </a:tr>
              <a:tr h="274320">
                <a:tc>
                  <a:txBody>
                    <a:bodyPr/>
                    <a:lstStyle/>
                    <a:p>
                      <a:r>
                        <a:rPr lang="en-US" sz="1400" dirty="0"/>
                        <a:t>Twain Apartments Venture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104,608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8413353"/>
                  </a:ext>
                </a:extLst>
              </a:tr>
              <a:tr h="274320">
                <a:tc>
                  <a:txBody>
                    <a:bodyPr/>
                    <a:lstStyle/>
                    <a:p>
                      <a:pPr marL="0"/>
                      <a:r>
                        <a:rPr lang="en-US" sz="1400" dirty="0"/>
                        <a:t>Projects &lt; $100,000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a:t>7,234,576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27434482"/>
                  </a:ext>
                </a:extLst>
              </a:tr>
              <a:tr h="274320">
                <a:tc>
                  <a:txBody>
                    <a:bodyPr/>
                    <a:lstStyle/>
                    <a:p>
                      <a:pPr marL="182880"/>
                      <a:r>
                        <a:rPr lang="en-US" sz="1400" b="1" dirty="0"/>
                        <a:t>Total Unearned Revenue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b="1" dirty="0"/>
                        <a:t>$             16,964,039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75316353"/>
                  </a:ext>
                </a:extLst>
              </a:tr>
            </a:tbl>
          </a:graphicData>
        </a:graphic>
      </p:graphicFrame>
      <p:sp>
        <p:nvSpPr>
          <p:cNvPr id="8" name="Slide Number Placeholder 7">
            <a:extLst>
              <a:ext uri="{FF2B5EF4-FFF2-40B4-BE49-F238E27FC236}">
                <a16:creationId xmlns:a16="http://schemas.microsoft.com/office/drawing/2014/main" xmlns="" id="{4E9D67B0-DEF8-4FFB-9FA7-59165D8F318A}"/>
              </a:ext>
            </a:extLst>
          </p:cNvPr>
          <p:cNvSpPr>
            <a:spLocks noGrp="1"/>
          </p:cNvSpPr>
          <p:nvPr>
            <p:ph type="sldNum" sz="quarter" idx="12"/>
          </p:nvPr>
        </p:nvSpPr>
        <p:spPr/>
        <p:txBody>
          <a:bodyPr/>
          <a:lstStyle/>
          <a:p>
            <a:fld id="{C9CACE42-A8CA-4D80-9701-5C83FE0F0435}" type="slidenum">
              <a:rPr lang="en-US" smtClean="0"/>
              <a:pPr/>
              <a:t>13</a:t>
            </a:fld>
            <a:endParaRPr lang="en-US" dirty="0"/>
          </a:p>
        </p:txBody>
      </p:sp>
    </p:spTree>
    <p:extLst>
      <p:ext uri="{BB962C8B-B14F-4D97-AF65-F5344CB8AC3E}">
        <p14:creationId xmlns:p14="http://schemas.microsoft.com/office/powerpoint/2010/main" val="1560911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2800" dirty="0">
                <a:solidFill>
                  <a:schemeClr val="tx1">
                    <a:lumMod val="65000"/>
                    <a:lumOff val="35000"/>
                  </a:schemeClr>
                </a:solidFill>
                <a:latin typeface="Calibri" panose="020F0502020204030204" pitchFamily="34" charset="0"/>
                <a:cs typeface="Calibri" panose="020F0502020204030204" pitchFamily="34" charset="0"/>
              </a:rPr>
              <a:t>NRS REQUIREMENTS</a:t>
            </a:r>
          </a:p>
        </p:txBody>
      </p:sp>
      <p:sp>
        <p:nvSpPr>
          <p:cNvPr id="7" name="Content Placeholder 6"/>
          <p:cNvSpPr>
            <a:spLocks noGrp="1"/>
          </p:cNvSpPr>
          <p:nvPr>
            <p:ph idx="1"/>
          </p:nvPr>
        </p:nvSpPr>
        <p:spPr>
          <a:xfrm>
            <a:off x="2324100" y="1772050"/>
            <a:ext cx="7543801" cy="4023360"/>
          </a:xfrm>
        </p:spPr>
        <p:txBody>
          <a:bodyPr>
            <a:normAutofit fontScale="92500" lnSpcReduction="10000"/>
          </a:bodyPr>
          <a:lstStyle/>
          <a:p>
            <a:r>
              <a:rPr lang="en-US" sz="1600" dirty="0">
                <a:latin typeface="Calibri" panose="020F0502020204030204" pitchFamily="34" charset="0"/>
                <a:cs typeface="Calibri" panose="020F0502020204030204" pitchFamily="34" charset="0"/>
              </a:rPr>
              <a:t>NRS 354.59891 section 4(d) requires a local government to maintain a balance of unreserved working capital in the enterprise fund that does not exceed 50 percent of the annual operating costs and capital expenditures, as determined by the annual audit of the local government.  </a:t>
            </a:r>
          </a:p>
          <a:p>
            <a:pPr marL="0" indent="0">
              <a:buNone/>
            </a:pPr>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If the enterprise fund’s working capital exceeds 50 percent of annual operating costs and capital expenditures for 2 consecutive fiscal years, the local government shall reduce the fees it charges by an amount that is sufficient to ensure the working capital does not exceed 50 percent for the next following 2 consecutive fiscal years. </a:t>
            </a:r>
          </a:p>
          <a:p>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Working capital is the excess of current assets over current liabilities, as determined by the local government at the end of the fiscal year.</a:t>
            </a:r>
          </a:p>
          <a:p>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Any amount designated for special use, including without limitation, prepaid fees and any other amount subject to a contractual agreement, must be identified as a restricted asset and must not be included as a current asset in the calculation of working capital.</a:t>
            </a:r>
          </a:p>
          <a:p>
            <a:pPr marL="0" indent="0">
              <a:buNone/>
            </a:pPr>
            <a:endParaRPr lang="en-US" sz="1600" dirty="0">
              <a:latin typeface="Cambria" pitchFamily="18" charset="0"/>
            </a:endParaRPr>
          </a:p>
        </p:txBody>
      </p:sp>
      <p:sp>
        <p:nvSpPr>
          <p:cNvPr id="4" name="Slide Number Placeholder 3">
            <a:extLst>
              <a:ext uri="{FF2B5EF4-FFF2-40B4-BE49-F238E27FC236}">
                <a16:creationId xmlns:a16="http://schemas.microsoft.com/office/drawing/2014/main" xmlns="" id="{96AEC267-2FD3-4726-B003-F630EDDE7816}"/>
              </a:ext>
            </a:extLst>
          </p:cNvPr>
          <p:cNvSpPr>
            <a:spLocks noGrp="1"/>
          </p:cNvSpPr>
          <p:nvPr>
            <p:ph type="sldNum" sz="quarter" idx="12"/>
          </p:nvPr>
        </p:nvSpPr>
        <p:spPr/>
        <p:txBody>
          <a:bodyPr/>
          <a:lstStyle/>
          <a:p>
            <a:fld id="{C9CACE42-A8CA-4D80-9701-5C83FE0F0435}" type="slidenum">
              <a:rPr lang="en-US" smtClean="0"/>
              <a:pPr/>
              <a:t>14</a:t>
            </a:fld>
            <a:endParaRPr lang="en-US" dirty="0"/>
          </a:p>
        </p:txBody>
      </p:sp>
    </p:spTree>
    <p:extLst>
      <p:ext uri="{BB962C8B-B14F-4D97-AF65-F5344CB8AC3E}">
        <p14:creationId xmlns:p14="http://schemas.microsoft.com/office/powerpoint/2010/main" val="3631449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smtClean="0"/>
              <a:t>FEE REDUCTION</a:t>
            </a:r>
            <a:endParaRPr lang="en-US" sz="5400" dirty="0"/>
          </a:p>
        </p:txBody>
      </p:sp>
    </p:spTree>
    <p:extLst>
      <p:ext uri="{BB962C8B-B14F-4D97-AF65-F5344CB8AC3E}">
        <p14:creationId xmlns:p14="http://schemas.microsoft.com/office/powerpoint/2010/main" val="1046889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CAPITAL PROJECT APPROVAL PROCESS</a:t>
            </a:r>
            <a:endParaRPr lang="en-US" sz="5400" dirty="0"/>
          </a:p>
        </p:txBody>
      </p:sp>
    </p:spTree>
    <p:extLst>
      <p:ext uri="{BB962C8B-B14F-4D97-AF65-F5344CB8AC3E}">
        <p14:creationId xmlns:p14="http://schemas.microsoft.com/office/powerpoint/2010/main" val="1239278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Capital Improvements</a:t>
            </a:r>
            <a:endParaRPr lang="en-US" sz="5400" dirty="0"/>
          </a:p>
        </p:txBody>
      </p:sp>
    </p:spTree>
    <p:extLst>
      <p:ext uri="{BB962C8B-B14F-4D97-AF65-F5344CB8AC3E}">
        <p14:creationId xmlns:p14="http://schemas.microsoft.com/office/powerpoint/2010/main" val="1910815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233" y="80210"/>
            <a:ext cx="10565359" cy="1356360"/>
          </a:xfrm>
        </p:spPr>
        <p:txBody>
          <a:bodyPr/>
          <a:lstStyle/>
          <a:p>
            <a:r>
              <a:rPr lang="en-US" dirty="0" smtClean="0">
                <a:solidFill>
                  <a:srgbClr val="000000"/>
                </a:solidFill>
              </a:rPr>
              <a:t>CAPITAL IMPROVEMENT REQUESTS FY21</a:t>
            </a:r>
            <a:endParaRPr lang="en-US" dirty="0">
              <a:solidFill>
                <a:srgbClr val="000000"/>
              </a:solidFill>
            </a:endParaRPr>
          </a:p>
        </p:txBody>
      </p:sp>
      <p:sp>
        <p:nvSpPr>
          <p:cNvPr id="3" name="TextBox 2"/>
          <p:cNvSpPr txBox="1"/>
          <p:nvPr/>
        </p:nvSpPr>
        <p:spPr>
          <a:xfrm>
            <a:off x="1151164" y="1592035"/>
            <a:ext cx="6213022" cy="4524315"/>
          </a:xfrm>
          <a:prstGeom prst="rect">
            <a:avLst/>
          </a:prstGeom>
          <a:noFill/>
        </p:spPr>
        <p:txBody>
          <a:bodyPr wrap="square" rtlCol="0">
            <a:spAutoFit/>
          </a:bodyPr>
          <a:lstStyle/>
          <a:p>
            <a:pPr marL="800100" lvl="1" indent="-342900">
              <a:lnSpc>
                <a:spcPct val="150000"/>
              </a:lnSpc>
              <a:buFont typeface="+mj-lt"/>
              <a:buAutoNum type="arabicPeriod"/>
            </a:pPr>
            <a:r>
              <a:rPr lang="en-US" dirty="0"/>
              <a:t>Room #1222 Smart TV Replacement</a:t>
            </a:r>
            <a:endParaRPr lang="en-US" sz="2000" dirty="0"/>
          </a:p>
          <a:p>
            <a:pPr marL="800100" lvl="1" indent="-342900">
              <a:lnSpc>
                <a:spcPct val="150000"/>
              </a:lnSpc>
              <a:buFont typeface="+mj-lt"/>
              <a:buAutoNum type="arabicPeriod"/>
            </a:pPr>
            <a:r>
              <a:rPr lang="en-US" dirty="0"/>
              <a:t>Solar Covered Employee Parking</a:t>
            </a:r>
            <a:endParaRPr lang="en-US" sz="2000" dirty="0"/>
          </a:p>
          <a:p>
            <a:pPr marL="800100" lvl="1" indent="-342900">
              <a:lnSpc>
                <a:spcPct val="150000"/>
              </a:lnSpc>
              <a:buFont typeface="+mj-lt"/>
              <a:buAutoNum type="arabicPeriod"/>
            </a:pPr>
            <a:r>
              <a:rPr lang="en-US" dirty="0"/>
              <a:t>Customer LED Parking Light Replacement</a:t>
            </a:r>
            <a:endParaRPr lang="en-US" sz="2000" dirty="0"/>
          </a:p>
          <a:p>
            <a:pPr marL="800100" lvl="1" indent="-342900">
              <a:lnSpc>
                <a:spcPct val="150000"/>
              </a:lnSpc>
              <a:buFont typeface="+mj-lt"/>
              <a:buAutoNum type="arabicPeriod"/>
            </a:pPr>
            <a:r>
              <a:rPr lang="en-US" dirty="0"/>
              <a:t>Customer Lobby Furniture Replacement</a:t>
            </a:r>
            <a:endParaRPr lang="en-US" sz="2000" dirty="0"/>
          </a:p>
          <a:p>
            <a:pPr marL="800100" lvl="1" indent="-342900">
              <a:lnSpc>
                <a:spcPct val="150000"/>
              </a:lnSpc>
              <a:buFont typeface="+mj-lt"/>
              <a:buAutoNum type="arabicPeriod"/>
            </a:pPr>
            <a:r>
              <a:rPr lang="en-US" dirty="0"/>
              <a:t>New Building Inspector Cubicle</a:t>
            </a:r>
            <a:endParaRPr lang="en-US" sz="2000" dirty="0"/>
          </a:p>
          <a:p>
            <a:pPr marL="800100" lvl="1" indent="-342900">
              <a:lnSpc>
                <a:spcPct val="150000"/>
              </a:lnSpc>
              <a:buFont typeface="+mj-lt"/>
              <a:buAutoNum type="arabicPeriod"/>
            </a:pPr>
            <a:r>
              <a:rPr lang="en-US" dirty="0"/>
              <a:t>New Conference Room Tables</a:t>
            </a:r>
            <a:endParaRPr lang="en-US" sz="2000" dirty="0"/>
          </a:p>
          <a:p>
            <a:pPr marL="800100" lvl="1" indent="-342900">
              <a:lnSpc>
                <a:spcPct val="150000"/>
              </a:lnSpc>
              <a:buFont typeface="+mj-lt"/>
              <a:buAutoNum type="arabicPeriod"/>
            </a:pPr>
            <a:r>
              <a:rPr lang="en-US" dirty="0"/>
              <a:t>New Desk Task Chairs – Building</a:t>
            </a:r>
            <a:endParaRPr lang="en-US" sz="2000" dirty="0"/>
          </a:p>
          <a:p>
            <a:pPr marL="800100" lvl="1" indent="-342900">
              <a:lnSpc>
                <a:spcPct val="150000"/>
              </a:lnSpc>
              <a:buFont typeface="+mj-lt"/>
              <a:buAutoNum type="arabicPeriod"/>
            </a:pPr>
            <a:r>
              <a:rPr lang="en-US" dirty="0"/>
              <a:t>East Employee Restroom</a:t>
            </a:r>
            <a:endParaRPr lang="en-US" sz="2000" dirty="0"/>
          </a:p>
          <a:p>
            <a:pPr marL="800100" lvl="1" indent="-342900">
              <a:lnSpc>
                <a:spcPct val="150000"/>
              </a:lnSpc>
              <a:buFont typeface="+mj-lt"/>
              <a:buAutoNum type="arabicPeriod"/>
            </a:pPr>
            <a:r>
              <a:rPr lang="en-US" dirty="0"/>
              <a:t>Construct Employee Entrance Vestibules</a:t>
            </a:r>
            <a:endParaRPr lang="en-US" sz="2000" dirty="0"/>
          </a:p>
          <a:p>
            <a:pPr marL="800100" lvl="1" indent="-342900">
              <a:lnSpc>
                <a:spcPct val="150000"/>
              </a:lnSpc>
              <a:buFont typeface="+mj-lt"/>
              <a:buAutoNum type="arabicPeriod"/>
            </a:pPr>
            <a:r>
              <a:rPr lang="en-US" dirty="0"/>
              <a:t>Replacement Vehicles</a:t>
            </a:r>
            <a:endParaRPr lang="en-US" sz="2000" dirty="0"/>
          </a:p>
          <a:p>
            <a:endParaRPr lang="en-US" dirty="0"/>
          </a:p>
        </p:txBody>
      </p:sp>
    </p:spTree>
    <p:extLst>
      <p:ext uri="{BB962C8B-B14F-4D97-AF65-F5344CB8AC3E}">
        <p14:creationId xmlns:p14="http://schemas.microsoft.com/office/powerpoint/2010/main" val="1186871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234" y="80210"/>
            <a:ext cx="9875520" cy="1356360"/>
          </a:xfrm>
        </p:spPr>
        <p:txBody>
          <a:bodyPr/>
          <a:lstStyle/>
          <a:p>
            <a:r>
              <a:rPr lang="en-US" dirty="0" smtClean="0">
                <a:solidFill>
                  <a:srgbClr val="000000"/>
                </a:solidFill>
              </a:rPr>
              <a:t>CAPITAL IMPROVEMENT UPDATES:</a:t>
            </a:r>
            <a:endParaRPr lang="en-US" dirty="0">
              <a:solidFill>
                <a:srgbClr val="000000"/>
              </a:solidFill>
            </a:endParaRPr>
          </a:p>
        </p:txBody>
      </p:sp>
      <p:sp>
        <p:nvSpPr>
          <p:cNvPr id="3" name="TextBox 2"/>
          <p:cNvSpPr txBox="1"/>
          <p:nvPr/>
        </p:nvSpPr>
        <p:spPr>
          <a:xfrm>
            <a:off x="1289958" y="1436570"/>
            <a:ext cx="6618607" cy="4662815"/>
          </a:xfrm>
          <a:prstGeom prst="rect">
            <a:avLst/>
          </a:prstGeom>
          <a:noFill/>
        </p:spPr>
        <p:txBody>
          <a:bodyPr wrap="none" rtlCol="0">
            <a:spAutoFit/>
          </a:bodyPr>
          <a:lstStyle/>
          <a:p>
            <a:r>
              <a:rPr lang="en-US" dirty="0"/>
              <a:t>Status on previously approved capital improvement projects.</a:t>
            </a:r>
            <a:endParaRPr lang="en-US" sz="2000" dirty="0"/>
          </a:p>
          <a:p>
            <a:r>
              <a:rPr lang="en-US" dirty="0"/>
              <a:t> </a:t>
            </a:r>
            <a:endParaRPr lang="en-US" sz="2000" dirty="0"/>
          </a:p>
          <a:p>
            <a:pPr marL="742950" lvl="1" indent="-285750">
              <a:lnSpc>
                <a:spcPct val="150000"/>
              </a:lnSpc>
              <a:buFont typeface="Arial" panose="020B0604020202020204" pitchFamily="34" charset="0"/>
              <a:buChar char="•"/>
            </a:pPr>
            <a:r>
              <a:rPr lang="en-US" dirty="0"/>
              <a:t>Plan Intake Counter Reconfiguration</a:t>
            </a:r>
            <a:endParaRPr lang="en-US" sz="2000" dirty="0"/>
          </a:p>
          <a:p>
            <a:pPr marL="742950" lvl="1" indent="-285750">
              <a:lnSpc>
                <a:spcPct val="150000"/>
              </a:lnSpc>
              <a:buFont typeface="Arial" panose="020B0604020202020204" pitchFamily="34" charset="0"/>
              <a:buChar char="•"/>
            </a:pPr>
            <a:r>
              <a:rPr lang="en-US" dirty="0"/>
              <a:t>Records\Engineering Cubicle Reconfiguration</a:t>
            </a:r>
            <a:endParaRPr lang="en-US" sz="2000" dirty="0"/>
          </a:p>
          <a:p>
            <a:pPr marL="742950" lvl="1" indent="-285750">
              <a:lnSpc>
                <a:spcPct val="150000"/>
              </a:lnSpc>
              <a:buFont typeface="Arial" panose="020B0604020202020204" pitchFamily="34" charset="0"/>
              <a:buChar char="•"/>
            </a:pPr>
            <a:r>
              <a:rPr lang="en-US" dirty="0"/>
              <a:t>Fire Prevention Staff Consolidation Cubicle Reconfiguration </a:t>
            </a:r>
            <a:endParaRPr lang="en-US" sz="2000" dirty="0"/>
          </a:p>
          <a:p>
            <a:pPr marL="742950" lvl="1" indent="-285750">
              <a:lnSpc>
                <a:spcPct val="150000"/>
              </a:lnSpc>
              <a:buFont typeface="Arial" panose="020B0604020202020204" pitchFamily="34" charset="0"/>
              <a:buChar char="•"/>
            </a:pPr>
            <a:r>
              <a:rPr lang="en-US" dirty="0"/>
              <a:t>Furniture Replacement</a:t>
            </a:r>
            <a:endParaRPr lang="en-US" sz="2000" dirty="0"/>
          </a:p>
          <a:p>
            <a:pPr marL="1200150" lvl="2" indent="-285750">
              <a:lnSpc>
                <a:spcPct val="150000"/>
              </a:lnSpc>
              <a:buFont typeface="Arial" panose="020B0604020202020204" pitchFamily="34" charset="0"/>
              <a:buChar char="•"/>
            </a:pPr>
            <a:r>
              <a:rPr lang="en-US" dirty="0"/>
              <a:t>New Chair in Room #1116		</a:t>
            </a:r>
            <a:endParaRPr lang="en-US" sz="2000" dirty="0"/>
          </a:p>
          <a:p>
            <a:pPr marL="1200150" lvl="2" indent="-285750">
              <a:lnSpc>
                <a:spcPct val="150000"/>
              </a:lnSpc>
              <a:buFont typeface="Arial" panose="020B0604020202020204" pitchFamily="34" charset="0"/>
              <a:buChar char="•"/>
            </a:pPr>
            <a:r>
              <a:rPr lang="en-US" dirty="0"/>
              <a:t>New Chairs in Presentation Room 	</a:t>
            </a:r>
            <a:endParaRPr lang="en-US" sz="2000" dirty="0"/>
          </a:p>
          <a:p>
            <a:pPr marL="1200150" lvl="2" indent="-285750">
              <a:lnSpc>
                <a:spcPct val="150000"/>
              </a:lnSpc>
              <a:buFont typeface="Arial" panose="020B0604020202020204" pitchFamily="34" charset="0"/>
              <a:buChar char="•"/>
            </a:pPr>
            <a:r>
              <a:rPr lang="en-US" dirty="0"/>
              <a:t>New Tables in Presentation Room	</a:t>
            </a:r>
            <a:endParaRPr lang="en-US" sz="2000" dirty="0"/>
          </a:p>
          <a:p>
            <a:pPr marL="742950" lvl="1" indent="-285750">
              <a:lnSpc>
                <a:spcPct val="150000"/>
              </a:lnSpc>
              <a:buFont typeface="Arial" panose="020B0604020202020204" pitchFamily="34" charset="0"/>
              <a:buChar char="•"/>
            </a:pPr>
            <a:r>
              <a:rPr lang="en-US" dirty="0"/>
              <a:t>External Site/Building Sign Updates</a:t>
            </a:r>
            <a:endParaRPr lang="en-US" sz="2000" dirty="0"/>
          </a:p>
          <a:p>
            <a:pPr marL="742950" lvl="1" indent="-285750">
              <a:lnSpc>
                <a:spcPct val="150000"/>
              </a:lnSpc>
              <a:buFont typeface="Arial" panose="020B0604020202020204" pitchFamily="34" charset="0"/>
              <a:buChar char="•"/>
            </a:pPr>
            <a:r>
              <a:rPr lang="en-US" dirty="0"/>
              <a:t>Install filtered water filling stations</a:t>
            </a:r>
            <a:endParaRPr lang="en-US" sz="2000" dirty="0"/>
          </a:p>
          <a:p>
            <a:endParaRPr lang="en-US" dirty="0"/>
          </a:p>
        </p:txBody>
      </p:sp>
    </p:spTree>
    <p:extLst>
      <p:ext uri="{BB962C8B-B14F-4D97-AF65-F5344CB8AC3E}">
        <p14:creationId xmlns:p14="http://schemas.microsoft.com/office/powerpoint/2010/main" val="2750247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Financial Report</a:t>
            </a:r>
            <a:endParaRPr lang="en-US" sz="5400" dirty="0"/>
          </a:p>
        </p:txBody>
      </p:sp>
    </p:spTree>
    <p:extLst>
      <p:ext uri="{BB962C8B-B14F-4D97-AF65-F5344CB8AC3E}">
        <p14:creationId xmlns:p14="http://schemas.microsoft.com/office/powerpoint/2010/main" val="2787034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OPERATION FUNDING REQUESTS</a:t>
            </a:r>
            <a:endParaRPr lang="en-US" sz="5400" dirty="0"/>
          </a:p>
        </p:txBody>
      </p:sp>
    </p:spTree>
    <p:extLst>
      <p:ext uri="{BB962C8B-B14F-4D97-AF65-F5344CB8AC3E}">
        <p14:creationId xmlns:p14="http://schemas.microsoft.com/office/powerpoint/2010/main" val="1407278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234" y="80210"/>
            <a:ext cx="9875520" cy="1356360"/>
          </a:xfrm>
        </p:spPr>
        <p:txBody>
          <a:bodyPr/>
          <a:lstStyle/>
          <a:p>
            <a:r>
              <a:rPr lang="en-US" dirty="0" smtClean="0">
                <a:solidFill>
                  <a:srgbClr val="000000"/>
                </a:solidFill>
              </a:rPr>
              <a:t>OPERATION FUNDING REQUESTS:</a:t>
            </a:r>
            <a:endParaRPr lang="en-US" dirty="0">
              <a:solidFill>
                <a:srgbClr val="000000"/>
              </a:solidFill>
            </a:endParaRPr>
          </a:p>
        </p:txBody>
      </p:sp>
      <p:sp>
        <p:nvSpPr>
          <p:cNvPr id="3" name="TextBox 2"/>
          <p:cNvSpPr txBox="1"/>
          <p:nvPr/>
        </p:nvSpPr>
        <p:spPr>
          <a:xfrm>
            <a:off x="1240973" y="1812127"/>
            <a:ext cx="8914941" cy="1892826"/>
          </a:xfrm>
          <a:prstGeom prst="rect">
            <a:avLst/>
          </a:prstGeom>
          <a:noFill/>
        </p:spPr>
        <p:txBody>
          <a:bodyPr wrap="none" rtlCol="0">
            <a:spAutoFit/>
          </a:bodyPr>
          <a:lstStyle/>
          <a:p>
            <a:r>
              <a:rPr lang="en-US" dirty="0"/>
              <a:t> </a:t>
            </a:r>
            <a:endParaRPr lang="en-US" sz="2000" dirty="0"/>
          </a:p>
          <a:p>
            <a:pPr marL="742950" lvl="1" indent="-285750">
              <a:lnSpc>
                <a:spcPct val="150000"/>
              </a:lnSpc>
              <a:buFont typeface="Arial" panose="020B0604020202020204" pitchFamily="34" charset="0"/>
              <a:buChar char="•"/>
            </a:pPr>
            <a:r>
              <a:rPr lang="en-US" dirty="0"/>
              <a:t>	Increase in Funding for Holiday Party</a:t>
            </a:r>
          </a:p>
          <a:p>
            <a:pPr marL="742950" lvl="1" indent="-285750">
              <a:lnSpc>
                <a:spcPct val="150000"/>
              </a:lnSpc>
              <a:buFont typeface="Arial" panose="020B0604020202020204" pitchFamily="34" charset="0"/>
              <a:buChar char="•"/>
            </a:pPr>
            <a:r>
              <a:rPr lang="en-US" dirty="0"/>
              <a:t>	Increase in Funding for Employee Appreciation Meal Events</a:t>
            </a:r>
          </a:p>
          <a:p>
            <a:pPr marL="742950" lvl="1" indent="-285750">
              <a:lnSpc>
                <a:spcPct val="150000"/>
              </a:lnSpc>
              <a:buFont typeface="Arial" panose="020B0604020202020204" pitchFamily="34" charset="0"/>
              <a:buChar char="•"/>
            </a:pPr>
            <a:r>
              <a:rPr lang="en-US" dirty="0" smtClean="0"/>
              <a:t>	Request </a:t>
            </a:r>
            <a:r>
              <a:rPr lang="en-US" dirty="0"/>
              <a:t>Funding for meals for employees at professional organizational </a:t>
            </a:r>
            <a:r>
              <a:rPr lang="en-US" dirty="0" smtClean="0"/>
              <a:t>meetings</a:t>
            </a:r>
            <a:endParaRPr lang="en-US" dirty="0"/>
          </a:p>
          <a:p>
            <a:endParaRPr lang="en-US" dirty="0"/>
          </a:p>
        </p:txBody>
      </p:sp>
    </p:spTree>
    <p:extLst>
      <p:ext uri="{BB962C8B-B14F-4D97-AF65-F5344CB8AC3E}">
        <p14:creationId xmlns:p14="http://schemas.microsoft.com/office/powerpoint/2010/main" val="15642629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Performance data</a:t>
            </a:r>
            <a:endParaRPr lang="en-US" sz="5400" dirty="0"/>
          </a:p>
        </p:txBody>
      </p:sp>
    </p:spTree>
    <p:extLst>
      <p:ext uri="{BB962C8B-B14F-4D97-AF65-F5344CB8AC3E}">
        <p14:creationId xmlns:p14="http://schemas.microsoft.com/office/powerpoint/2010/main" val="3761162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Permits issued</a:t>
            </a:r>
            <a:endParaRPr lang="en-US" sz="5400" dirty="0"/>
          </a:p>
        </p:txBody>
      </p:sp>
    </p:spTree>
    <p:extLst>
      <p:ext uri="{BB962C8B-B14F-4D97-AF65-F5344CB8AC3E}">
        <p14:creationId xmlns:p14="http://schemas.microsoft.com/office/powerpoint/2010/main" val="4079423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242619122"/>
              </p:ext>
            </p:extLst>
          </p:nvPr>
        </p:nvGraphicFramePr>
        <p:xfrm>
          <a:off x="408215" y="416378"/>
          <a:ext cx="11438164" cy="61068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2628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20620159"/>
              </p:ext>
            </p:extLst>
          </p:nvPr>
        </p:nvGraphicFramePr>
        <p:xfrm>
          <a:off x="991401" y="767209"/>
          <a:ext cx="10058403" cy="1716111"/>
        </p:xfrm>
        <a:graphic>
          <a:graphicData uri="http://schemas.openxmlformats.org/drawingml/2006/table">
            <a:tbl>
              <a:tblPr>
                <a:tableStyleId>{5C22544A-7EE6-4342-B048-85BDC9FD1C3A}</a:tableStyleId>
              </a:tblPr>
              <a:tblGrid>
                <a:gridCol w="882314"/>
                <a:gridCol w="705853"/>
                <a:gridCol w="705853"/>
                <a:gridCol w="705853"/>
                <a:gridCol w="705853"/>
                <a:gridCol w="705853"/>
                <a:gridCol w="705853"/>
                <a:gridCol w="705853"/>
                <a:gridCol w="705853"/>
                <a:gridCol w="705853"/>
                <a:gridCol w="705853"/>
                <a:gridCol w="705853"/>
                <a:gridCol w="705853"/>
                <a:gridCol w="705853"/>
              </a:tblGrid>
              <a:tr h="256136">
                <a:tc>
                  <a:txBody>
                    <a:bodyPr/>
                    <a:lstStyle/>
                    <a:p>
                      <a:pPr algn="l" fontAlgn="b"/>
                      <a:r>
                        <a:rPr lang="en-US" sz="1100" u="none" strike="noStrike" dirty="0">
                          <a:effectLst/>
                        </a:rPr>
                        <a:t> </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JUL</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AUG</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SEPT</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OCT</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NOV</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DEC</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JAN</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FEB</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MAR</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APR</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MAY</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JUN</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YTD</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r>
              <a:tr h="256136">
                <a:tc>
                  <a:txBody>
                    <a:bodyPr/>
                    <a:lstStyle/>
                    <a:p>
                      <a:pPr algn="ctr" fontAlgn="b"/>
                      <a:r>
                        <a:rPr lang="en-US" sz="1100" u="none" strike="noStrike" dirty="0">
                          <a:effectLst/>
                        </a:rPr>
                        <a:t>FY16</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4,680</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4,278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4,197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4,358</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3,472</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4,108</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3,230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3,807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4,501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4,332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4,446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4,892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50,301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6136">
                <a:tc>
                  <a:txBody>
                    <a:bodyPr/>
                    <a:lstStyle/>
                    <a:p>
                      <a:pPr algn="ctr" fontAlgn="b"/>
                      <a:r>
                        <a:rPr lang="en-US" sz="1100" u="none" strike="noStrike">
                          <a:effectLst/>
                        </a:rPr>
                        <a:t>FY17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3,539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4,110</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3,538</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3,477</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3,736</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3,908</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3,660</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3,735</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4,613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3,938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4,342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4,198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46,794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901">
                <a:tc>
                  <a:txBody>
                    <a:bodyPr/>
                    <a:lstStyle/>
                    <a:p>
                      <a:pPr algn="ctr" fontAlgn="b"/>
                      <a:r>
                        <a:rPr lang="en-US" sz="1100" u="none" strike="noStrike">
                          <a:effectLst/>
                        </a:rPr>
                        <a:t>FY18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4,632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5,239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4,302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4,646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4,406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3,866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4,223</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4,058</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4,934</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4,781</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5,346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5,047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55,480</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901">
                <a:tc>
                  <a:txBody>
                    <a:bodyPr/>
                    <a:lstStyle/>
                    <a:p>
                      <a:pPr algn="ctr" fontAlgn="b"/>
                      <a:r>
                        <a:rPr lang="en-US" sz="1100" u="none" strike="noStrike">
                          <a:effectLst/>
                        </a:rPr>
                        <a:t>FY19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4,946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5,579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4,177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5,237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4,486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3,729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4,424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4,584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4,657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5,148</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4,926</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4,922</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56,815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901">
                <a:tc>
                  <a:txBody>
                    <a:bodyPr/>
                    <a:lstStyle/>
                    <a:p>
                      <a:pPr algn="ctr" fontAlgn="b"/>
                      <a:r>
                        <a:rPr lang="en-US" sz="1100" u="none" strike="noStrike">
                          <a:effectLst/>
                        </a:rPr>
                        <a:t>FY20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5,480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4,570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3,919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4,704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3,418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3,714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4,621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 </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30,426</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2157851261"/>
              </p:ext>
            </p:extLst>
          </p:nvPr>
        </p:nvGraphicFramePr>
        <p:xfrm>
          <a:off x="1133375" y="2548288"/>
          <a:ext cx="9872663"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165684" y="192505"/>
            <a:ext cx="8643485" cy="738664"/>
          </a:xfrm>
          <a:prstGeom prst="rect">
            <a:avLst/>
          </a:prstGeom>
          <a:noFill/>
        </p:spPr>
        <p:txBody>
          <a:bodyPr wrap="square" rtlCol="0">
            <a:spAutoFit/>
          </a:bodyPr>
          <a:lstStyle/>
          <a:p>
            <a:pPr algn="ctr"/>
            <a:r>
              <a:rPr lang="en-US" sz="2400" b="1" dirty="0"/>
              <a:t>Building </a:t>
            </a:r>
            <a:r>
              <a:rPr lang="en-US" sz="2400" b="1" dirty="0" smtClean="0"/>
              <a:t>Permits Issued - Fiscal </a:t>
            </a:r>
            <a:r>
              <a:rPr lang="en-US" sz="2400" b="1" dirty="0"/>
              <a:t>Year Comparison </a:t>
            </a:r>
            <a:r>
              <a:rPr lang="en-US" sz="2400" b="1" dirty="0" smtClean="0"/>
              <a:t>2016-2020</a:t>
            </a:r>
            <a:endParaRPr lang="en-US" sz="2400" b="1" dirty="0">
              <a:latin typeface="Aharoni" panose="02010803020104030203" pitchFamily="2" charset="-79"/>
              <a:cs typeface="Aharoni" panose="02010803020104030203" pitchFamily="2" charset="-79"/>
            </a:endParaRPr>
          </a:p>
          <a:p>
            <a:pPr algn="ctr"/>
            <a:endParaRPr lang="en-US" dirty="0"/>
          </a:p>
        </p:txBody>
      </p:sp>
    </p:spTree>
    <p:extLst>
      <p:ext uri="{BB962C8B-B14F-4D97-AF65-F5344CB8AC3E}">
        <p14:creationId xmlns:p14="http://schemas.microsoft.com/office/powerpoint/2010/main" val="1643929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1252646"/>
              </p:ext>
            </p:extLst>
          </p:nvPr>
        </p:nvGraphicFramePr>
        <p:xfrm>
          <a:off x="342900" y="302079"/>
          <a:ext cx="11544300" cy="61803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8286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64752245"/>
              </p:ext>
            </p:extLst>
          </p:nvPr>
        </p:nvGraphicFramePr>
        <p:xfrm>
          <a:off x="991402" y="2095902"/>
          <a:ext cx="10255267" cy="43722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07087545"/>
              </p:ext>
            </p:extLst>
          </p:nvPr>
        </p:nvGraphicFramePr>
        <p:xfrm>
          <a:off x="1309042" y="211756"/>
          <a:ext cx="9500127" cy="1848051"/>
        </p:xfrm>
        <a:graphic>
          <a:graphicData uri="http://schemas.openxmlformats.org/drawingml/2006/table">
            <a:tbl>
              <a:tblPr>
                <a:tableStyleId>{5C22544A-7EE6-4342-B048-85BDC9FD1C3A}</a:tableStyleId>
              </a:tblPr>
              <a:tblGrid>
                <a:gridCol w="831142"/>
                <a:gridCol w="666845"/>
                <a:gridCol w="666845"/>
                <a:gridCol w="666845"/>
                <a:gridCol w="666845"/>
                <a:gridCol w="666845"/>
                <a:gridCol w="666845"/>
                <a:gridCol w="666845"/>
                <a:gridCol w="666845"/>
                <a:gridCol w="666845"/>
                <a:gridCol w="666845"/>
                <a:gridCol w="666845"/>
                <a:gridCol w="666845"/>
                <a:gridCol w="666845"/>
              </a:tblGrid>
              <a:tr h="450032">
                <a:tc gridSpan="14">
                  <a:txBody>
                    <a:bodyPr/>
                    <a:lstStyle/>
                    <a:p>
                      <a:pPr algn="ctr" fontAlgn="ctr"/>
                      <a:endParaRPr lang="en-US" sz="2800" b="0" i="0" u="none" strike="noStrike" dirty="0">
                        <a:effectLst/>
                        <a:latin typeface="Aharoni" panose="02010803020104030203" pitchFamily="2" charset="-79"/>
                        <a:cs typeface="Aharoni" panose="02010803020104030203" pitchFamily="2" charset="-79"/>
                      </a:endParaRPr>
                    </a:p>
                  </a:txBody>
                  <a:tcPr marL="0" marR="0" marT="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185">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noFill/>
                  </a:tcPr>
                </a:tc>
              </a:tr>
              <a:tr h="261454">
                <a:tc>
                  <a:txBody>
                    <a:bodyPr/>
                    <a:lstStyle/>
                    <a:p>
                      <a:pPr algn="l"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JUL</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AUG</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SEPT</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OCT</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NOV</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DEC</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JAN</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FEB</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MAR</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APR</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MAY</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JUN</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YTD</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r>
              <a:tr h="322460">
                <a:tc>
                  <a:txBody>
                    <a:bodyPr/>
                    <a:lstStyle/>
                    <a:p>
                      <a:pPr algn="ctr" fontAlgn="b"/>
                      <a:r>
                        <a:rPr lang="en-US" sz="1100" u="none" strike="noStrike">
                          <a:effectLst/>
                        </a:rPr>
                        <a:t>FY18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409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410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399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403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365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686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1,214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947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1,146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1,285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1,305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1,652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10,221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2460">
                <a:tc>
                  <a:txBody>
                    <a:bodyPr/>
                    <a:lstStyle/>
                    <a:p>
                      <a:pPr algn="ctr" fontAlgn="b"/>
                      <a:r>
                        <a:rPr lang="en-US" sz="1100" u="none" strike="noStrike">
                          <a:effectLst/>
                        </a:rPr>
                        <a:t>FY19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1,657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1,673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1,407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1,741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1,177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1,110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1,194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1,429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1,545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1,449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1,560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1,542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17,484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2460">
                <a:tc>
                  <a:txBody>
                    <a:bodyPr/>
                    <a:lstStyle/>
                    <a:p>
                      <a:pPr algn="ctr" fontAlgn="b"/>
                      <a:r>
                        <a:rPr lang="en-US" sz="1100" u="none" strike="noStrike">
                          <a:effectLst/>
                        </a:rPr>
                        <a:t>FY20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1,471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1,387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1,366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1,605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2,069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1,481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1,339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10,718</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2165684" y="192505"/>
            <a:ext cx="8643485" cy="738664"/>
          </a:xfrm>
          <a:prstGeom prst="rect">
            <a:avLst/>
          </a:prstGeom>
          <a:noFill/>
        </p:spPr>
        <p:txBody>
          <a:bodyPr wrap="square" rtlCol="0">
            <a:spAutoFit/>
          </a:bodyPr>
          <a:lstStyle/>
          <a:p>
            <a:pPr algn="ctr"/>
            <a:r>
              <a:rPr lang="en-US" sz="2400" b="1" dirty="0" smtClean="0"/>
              <a:t>Fire Permits Issued - Fiscal </a:t>
            </a:r>
            <a:r>
              <a:rPr lang="en-US" sz="2400" b="1" dirty="0"/>
              <a:t>Year Comparison </a:t>
            </a:r>
            <a:r>
              <a:rPr lang="en-US" sz="2400" b="1" dirty="0" smtClean="0"/>
              <a:t>2018-2020</a:t>
            </a:r>
            <a:endParaRPr lang="en-US" sz="2400" b="1" dirty="0">
              <a:latin typeface="Aharoni" panose="02010803020104030203" pitchFamily="2" charset="-79"/>
              <a:cs typeface="Aharoni" panose="02010803020104030203" pitchFamily="2" charset="-79"/>
            </a:endParaRPr>
          </a:p>
          <a:p>
            <a:pPr algn="ctr"/>
            <a:endParaRPr lang="en-US" dirty="0"/>
          </a:p>
        </p:txBody>
      </p:sp>
    </p:spTree>
    <p:extLst>
      <p:ext uri="{BB962C8B-B14F-4D97-AF65-F5344CB8AC3E}">
        <p14:creationId xmlns:p14="http://schemas.microsoft.com/office/powerpoint/2010/main" val="3537040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err="1" smtClean="0"/>
              <a:t>iNSPECTIONS</a:t>
            </a:r>
            <a:endParaRPr lang="en-US" sz="5400" dirty="0"/>
          </a:p>
        </p:txBody>
      </p:sp>
    </p:spTree>
    <p:extLst>
      <p:ext uri="{BB962C8B-B14F-4D97-AF65-F5344CB8AC3E}">
        <p14:creationId xmlns:p14="http://schemas.microsoft.com/office/powerpoint/2010/main" val="3176454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4144119189"/>
              </p:ext>
            </p:extLst>
          </p:nvPr>
        </p:nvGraphicFramePr>
        <p:xfrm>
          <a:off x="327259" y="385010"/>
          <a:ext cx="11550315" cy="6179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1400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14400"/>
            <a:ext cx="7772400" cy="1219200"/>
          </a:xfrm>
        </p:spPr>
        <p:txBody>
          <a:bodyPr>
            <a:normAutofit fontScale="90000"/>
          </a:bodyPr>
          <a:lstStyle/>
          <a:p>
            <a:pPr marL="182880"/>
            <a:r>
              <a:rPr lang="en-US" sz="2800" b="1" cap="all" dirty="0">
                <a:solidFill>
                  <a:schemeClr val="tx1">
                    <a:lumMod val="65000"/>
                    <a:lumOff val="35000"/>
                  </a:schemeClr>
                </a:solidFill>
                <a:latin typeface="Cambria" pitchFamily="18" charset="0"/>
              </a:rPr>
              <a:t/>
            </a:r>
            <a:br>
              <a:rPr lang="en-US" sz="2800" b="1" cap="all" dirty="0">
                <a:solidFill>
                  <a:schemeClr val="tx1">
                    <a:lumMod val="65000"/>
                    <a:lumOff val="35000"/>
                  </a:schemeClr>
                </a:solidFill>
                <a:latin typeface="Cambria" pitchFamily="18" charset="0"/>
              </a:rPr>
            </a:br>
            <a:r>
              <a:rPr lang="en-US" sz="2800" b="1" cap="all" dirty="0">
                <a:solidFill>
                  <a:schemeClr val="tx1">
                    <a:lumMod val="65000"/>
                    <a:lumOff val="35000"/>
                  </a:schemeClr>
                </a:solidFill>
                <a:latin typeface="Cambria" pitchFamily="18" charset="0"/>
              </a:rPr>
              <a:t/>
            </a:r>
            <a:br>
              <a:rPr lang="en-US" sz="2800" b="1" cap="all" dirty="0">
                <a:solidFill>
                  <a:schemeClr val="tx1">
                    <a:lumMod val="65000"/>
                    <a:lumOff val="35000"/>
                  </a:schemeClr>
                </a:solidFill>
                <a:latin typeface="Cambria" pitchFamily="18" charset="0"/>
              </a:rPr>
            </a:br>
            <a:r>
              <a:rPr lang="en-US" sz="2800" b="1" cap="all" dirty="0">
                <a:solidFill>
                  <a:schemeClr val="tx1">
                    <a:lumMod val="65000"/>
                    <a:lumOff val="35000"/>
                  </a:schemeClr>
                </a:solidFill>
                <a:latin typeface="Cambria" pitchFamily="18" charset="0"/>
              </a:rPr>
              <a:t/>
            </a:r>
            <a:br>
              <a:rPr lang="en-US" sz="2800" b="1" cap="all" dirty="0">
                <a:solidFill>
                  <a:schemeClr val="tx1">
                    <a:lumMod val="65000"/>
                    <a:lumOff val="35000"/>
                  </a:schemeClr>
                </a:solidFill>
                <a:latin typeface="Cambria" pitchFamily="18" charset="0"/>
              </a:rPr>
            </a:br>
            <a:endParaRPr lang="en-US" sz="2800" cap="all" dirty="0">
              <a:solidFill>
                <a:schemeClr val="tx1">
                  <a:lumMod val="65000"/>
                  <a:lumOff val="35000"/>
                </a:schemeClr>
              </a:solidFill>
              <a:latin typeface="Cambria" pitchFamily="18" charset="0"/>
            </a:endParaRPr>
          </a:p>
        </p:txBody>
      </p:sp>
      <p:sp>
        <p:nvSpPr>
          <p:cNvPr id="3" name="Subtitle 2"/>
          <p:cNvSpPr>
            <a:spLocks noGrp="1"/>
          </p:cNvSpPr>
          <p:nvPr>
            <p:ph type="subTitle" idx="1"/>
          </p:nvPr>
        </p:nvSpPr>
        <p:spPr>
          <a:xfrm>
            <a:off x="2438400" y="2438400"/>
            <a:ext cx="6400800" cy="1752600"/>
          </a:xfrm>
          <a:ln>
            <a:noFill/>
          </a:ln>
        </p:spPr>
        <p:txBody>
          <a:bodyPr>
            <a:normAutofit/>
          </a:bodyPr>
          <a:lstStyle/>
          <a:p>
            <a:pPr marL="45720"/>
            <a:r>
              <a:rPr lang="en-US" sz="2800" dirty="0">
                <a:solidFill>
                  <a:schemeClr val="tx1">
                    <a:lumMod val="65000"/>
                    <a:lumOff val="35000"/>
                  </a:schemeClr>
                </a:solidFill>
                <a:latin typeface="Calibri" panose="020F0502020204030204" pitchFamily="34" charset="0"/>
                <a:cs typeface="Calibri" panose="020F0502020204030204" pitchFamily="34" charset="0"/>
              </a:rPr>
              <a:t>Building Enterprise fund </a:t>
            </a:r>
          </a:p>
          <a:p>
            <a:pPr marL="45720"/>
            <a:r>
              <a:rPr lang="en-US" sz="2800" dirty="0">
                <a:solidFill>
                  <a:schemeClr val="tx1">
                    <a:lumMod val="65000"/>
                    <a:lumOff val="35000"/>
                  </a:schemeClr>
                </a:solidFill>
                <a:latin typeface="Calibri" panose="020F0502020204030204" pitchFamily="34" charset="0"/>
                <a:cs typeface="Calibri" panose="020F0502020204030204" pitchFamily="34" charset="0"/>
              </a:rPr>
              <a:t>Financial update</a:t>
            </a:r>
          </a:p>
          <a:p>
            <a:pPr marL="45720"/>
            <a:r>
              <a:rPr lang="en-US" sz="2800" dirty="0">
                <a:solidFill>
                  <a:schemeClr val="tx1">
                    <a:lumMod val="65000"/>
                    <a:lumOff val="35000"/>
                  </a:schemeClr>
                </a:solidFill>
                <a:latin typeface="Calibri" panose="020F0502020204030204" pitchFamily="34" charset="0"/>
                <a:cs typeface="Calibri" panose="020F0502020204030204" pitchFamily="34" charset="0"/>
              </a:rPr>
              <a:t>June 30, 2019</a:t>
            </a:r>
          </a:p>
        </p:txBody>
      </p:sp>
    </p:spTree>
    <p:extLst>
      <p:ext uri="{BB962C8B-B14F-4D97-AF65-F5344CB8AC3E}">
        <p14:creationId xmlns:p14="http://schemas.microsoft.com/office/powerpoint/2010/main" val="225578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019358860"/>
              </p:ext>
            </p:extLst>
          </p:nvPr>
        </p:nvGraphicFramePr>
        <p:xfrm>
          <a:off x="1043243" y="712268"/>
          <a:ext cx="9631173" cy="1636296"/>
        </p:xfrm>
        <a:graphic>
          <a:graphicData uri="http://schemas.openxmlformats.org/drawingml/2006/table">
            <a:tbl>
              <a:tblPr>
                <a:tableStyleId>{5C22544A-7EE6-4342-B048-85BDC9FD1C3A}</a:tableStyleId>
              </a:tblPr>
              <a:tblGrid>
                <a:gridCol w="797153"/>
                <a:gridCol w="679540"/>
                <a:gridCol w="679540"/>
                <a:gridCol w="679540"/>
                <a:gridCol w="679540"/>
                <a:gridCol w="679540"/>
                <a:gridCol w="679540"/>
                <a:gridCol w="679540"/>
                <a:gridCol w="679540"/>
                <a:gridCol w="679540"/>
                <a:gridCol w="679540"/>
                <a:gridCol w="679540"/>
                <a:gridCol w="679540"/>
                <a:gridCol w="679540"/>
              </a:tblGrid>
              <a:tr h="244223">
                <a:tc>
                  <a:txBody>
                    <a:bodyPr/>
                    <a:lstStyle/>
                    <a:p>
                      <a:pPr algn="l" fontAlgn="b"/>
                      <a:r>
                        <a:rPr lang="en-US" sz="1100" u="none" strike="noStrike" dirty="0">
                          <a:effectLst/>
                        </a:rPr>
                        <a:t> </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JUL</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AUG</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SEPT</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OCT</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NOV</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DEC</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JAN</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FEB</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MAR</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APR</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MAY</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JUN</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YTD</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r>
              <a:tr h="244223">
                <a:tc>
                  <a:txBody>
                    <a:bodyPr/>
                    <a:lstStyle/>
                    <a:p>
                      <a:pPr algn="ctr" fontAlgn="b"/>
                      <a:r>
                        <a:rPr lang="en-US" sz="1100" u="none" strike="noStrike" dirty="0">
                          <a:effectLst/>
                        </a:rPr>
                        <a:t>FY16</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23,993</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22,739</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22,169</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18,711</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21,196</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21,416</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19,295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20,183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23,992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22,476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23,936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25,720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265,826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223">
                <a:tc>
                  <a:txBody>
                    <a:bodyPr/>
                    <a:lstStyle/>
                    <a:p>
                      <a:pPr algn="ctr" fontAlgn="b"/>
                      <a:r>
                        <a:rPr lang="en-US" sz="1100" u="none" strike="noStrike">
                          <a:effectLst/>
                        </a:rPr>
                        <a:t>FY17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22,940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25,044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23,257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22,161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23,360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22,728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22,196</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20,923</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26,774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23,147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25,163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24,838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282,531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209">
                <a:tc>
                  <a:txBody>
                    <a:bodyPr/>
                    <a:lstStyle/>
                    <a:p>
                      <a:pPr algn="ctr" fontAlgn="b"/>
                      <a:r>
                        <a:rPr lang="en-US" sz="1100" u="none" strike="noStrike">
                          <a:effectLst/>
                        </a:rPr>
                        <a:t>FY18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22,626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26,980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26,459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25,020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22,778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27,768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22,870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21,398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24,830</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23,942</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25,426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24,443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294,540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209">
                <a:tc>
                  <a:txBody>
                    <a:bodyPr/>
                    <a:lstStyle/>
                    <a:p>
                      <a:pPr algn="ctr" fontAlgn="b"/>
                      <a:r>
                        <a:rPr lang="en-US" sz="1100" u="none" strike="noStrike">
                          <a:effectLst/>
                        </a:rPr>
                        <a:t>FY19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23,689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25,729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21,795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26,588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23,249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22,133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23,008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20,788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23,326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22,801</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23,779</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21,080</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277,965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209">
                <a:tc>
                  <a:txBody>
                    <a:bodyPr/>
                    <a:lstStyle/>
                    <a:p>
                      <a:pPr algn="ctr" fontAlgn="b"/>
                      <a:r>
                        <a:rPr lang="en-US" sz="1100" u="none" strike="noStrike">
                          <a:effectLst/>
                        </a:rPr>
                        <a:t>FY20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22,187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21,963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20,661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23,024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18,050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18,977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20,933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 </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145,795</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 name="Chart 3"/>
          <p:cNvGraphicFramePr>
            <a:graphicFrameLocks/>
          </p:cNvGraphicFramePr>
          <p:nvPr>
            <p:extLst>
              <p:ext uri="{D42A27DB-BD31-4B8C-83A1-F6EECF244321}">
                <p14:modId xmlns:p14="http://schemas.microsoft.com/office/powerpoint/2010/main" val="1481978675"/>
              </p:ext>
            </p:extLst>
          </p:nvPr>
        </p:nvGraphicFramePr>
        <p:xfrm>
          <a:off x="2384020" y="2464067"/>
          <a:ext cx="7241244" cy="412206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43276" y="221381"/>
            <a:ext cx="9971772" cy="738664"/>
          </a:xfrm>
          <a:prstGeom prst="rect">
            <a:avLst/>
          </a:prstGeom>
          <a:noFill/>
        </p:spPr>
        <p:txBody>
          <a:bodyPr wrap="square" rtlCol="0">
            <a:spAutoFit/>
          </a:bodyPr>
          <a:lstStyle/>
          <a:p>
            <a:pPr algn="ctr"/>
            <a:r>
              <a:rPr lang="en-US" sz="2400" b="1" dirty="0" smtClean="0"/>
              <a:t>Building Completed Inspections - Fiscal </a:t>
            </a:r>
            <a:r>
              <a:rPr lang="en-US" sz="2400" b="1" dirty="0"/>
              <a:t>Year Comparison </a:t>
            </a:r>
            <a:r>
              <a:rPr lang="en-US" sz="2400" b="1" dirty="0" smtClean="0"/>
              <a:t>2016-2020</a:t>
            </a:r>
            <a:endParaRPr lang="en-US" sz="2400" b="1" dirty="0">
              <a:latin typeface="Aharoni" panose="02010803020104030203" pitchFamily="2" charset="-79"/>
              <a:cs typeface="Aharoni" panose="02010803020104030203" pitchFamily="2" charset="-79"/>
            </a:endParaRPr>
          </a:p>
          <a:p>
            <a:pPr algn="ctr"/>
            <a:endParaRPr lang="en-US" dirty="0"/>
          </a:p>
        </p:txBody>
      </p:sp>
    </p:spTree>
    <p:extLst>
      <p:ext uri="{BB962C8B-B14F-4D97-AF65-F5344CB8AC3E}">
        <p14:creationId xmlns:p14="http://schemas.microsoft.com/office/powerpoint/2010/main" val="2768809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3580956"/>
              </p:ext>
            </p:extLst>
          </p:nvPr>
        </p:nvGraphicFramePr>
        <p:xfrm>
          <a:off x="327260" y="327259"/>
          <a:ext cx="11511814" cy="62082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603719351"/>
              </p:ext>
            </p:extLst>
          </p:nvPr>
        </p:nvGraphicFramePr>
        <p:xfrm>
          <a:off x="7646234" y="1309035"/>
          <a:ext cx="4192839" cy="28009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3067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3490014"/>
              </p:ext>
            </p:extLst>
          </p:nvPr>
        </p:nvGraphicFramePr>
        <p:xfrm>
          <a:off x="413886" y="413886"/>
          <a:ext cx="11415562" cy="61120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0197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090521"/>
              </p:ext>
            </p:extLst>
          </p:nvPr>
        </p:nvGraphicFramePr>
        <p:xfrm>
          <a:off x="911994" y="2134402"/>
          <a:ext cx="10561320" cy="44011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72199369"/>
              </p:ext>
            </p:extLst>
          </p:nvPr>
        </p:nvGraphicFramePr>
        <p:xfrm>
          <a:off x="1309035" y="731521"/>
          <a:ext cx="9359900" cy="1343025"/>
        </p:xfrm>
        <a:graphic>
          <a:graphicData uri="http://schemas.openxmlformats.org/drawingml/2006/table">
            <a:tbl>
              <a:tblPr>
                <a:tableStyleId>{5C22544A-7EE6-4342-B048-85BDC9FD1C3A}</a:tableStyleId>
              </a:tblPr>
              <a:tblGrid>
                <a:gridCol w="774700"/>
                <a:gridCol w="660400"/>
                <a:gridCol w="660400"/>
                <a:gridCol w="660400"/>
                <a:gridCol w="660400"/>
                <a:gridCol w="660400"/>
                <a:gridCol w="660400"/>
                <a:gridCol w="660400"/>
                <a:gridCol w="660400"/>
                <a:gridCol w="660400"/>
                <a:gridCol w="660400"/>
                <a:gridCol w="660400"/>
                <a:gridCol w="660400"/>
                <a:gridCol w="660400"/>
              </a:tblGrid>
              <a:tr h="285750">
                <a:tc>
                  <a:txBody>
                    <a:bodyPr/>
                    <a:lstStyle/>
                    <a:p>
                      <a:pPr algn="l" fontAlgn="b"/>
                      <a:r>
                        <a:rPr lang="en-US" sz="1100" u="none" strike="noStrike" dirty="0">
                          <a:effectLst/>
                        </a:rPr>
                        <a:t> </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JUL</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AUG</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SEPT</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OCT</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NOV</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DEC</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JAN</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FEB</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MAR</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APR</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MAY</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JUN</a:t>
                      </a:r>
                      <a:endParaRPr lang="en-US" sz="1100" b="0" i="0" u="none" strike="noStrike">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YTD</a:t>
                      </a:r>
                      <a:endParaRPr lang="en-US" sz="1100" b="0" i="0" u="none" strike="noStrike" dirty="0">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noFill/>
                  </a:tcPr>
                </a:tc>
              </a:tr>
              <a:tr h="352425">
                <a:tc>
                  <a:txBody>
                    <a:bodyPr/>
                    <a:lstStyle/>
                    <a:p>
                      <a:pPr algn="ctr" fontAlgn="b"/>
                      <a:r>
                        <a:rPr lang="en-US" sz="1100" u="none" strike="noStrike">
                          <a:effectLst/>
                        </a:rPr>
                        <a:t>FY18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2,085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2,770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1,843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2,726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2,473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2,630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3,714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3,204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3,571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3,962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4,145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3,347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36,470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425">
                <a:tc>
                  <a:txBody>
                    <a:bodyPr/>
                    <a:lstStyle/>
                    <a:p>
                      <a:pPr algn="ctr" fontAlgn="b"/>
                      <a:r>
                        <a:rPr lang="en-US" sz="1100" u="none" strike="noStrike">
                          <a:effectLst/>
                        </a:rPr>
                        <a:t>FY19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3,931</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4,253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3,428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4,733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3,928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3,472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3,924</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3,789</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4,434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4,306</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4,077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3,860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48,135</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425">
                <a:tc>
                  <a:txBody>
                    <a:bodyPr/>
                    <a:lstStyle/>
                    <a:p>
                      <a:pPr algn="ctr" fontAlgn="b"/>
                      <a:r>
                        <a:rPr lang="en-US" sz="1100" u="none" strike="noStrike">
                          <a:effectLst/>
                        </a:rPr>
                        <a:t>FY20</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4,217</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4,183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3,633</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4,092</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3,708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3,378</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3,924</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a:effectLst/>
                        </a:rPr>
                        <a:t> </a:t>
                      </a:r>
                      <a:endParaRPr lang="en-US" sz="1100" b="0" i="0" u="none" strike="noStrike">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a:effectLst/>
                        </a:rPr>
                        <a:t>27,135</a:t>
                      </a:r>
                      <a:endParaRPr lang="en-US" sz="1100" b="0"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1010653" y="221381"/>
            <a:ext cx="9971772" cy="738664"/>
          </a:xfrm>
          <a:prstGeom prst="rect">
            <a:avLst/>
          </a:prstGeom>
          <a:noFill/>
        </p:spPr>
        <p:txBody>
          <a:bodyPr wrap="square" rtlCol="0">
            <a:spAutoFit/>
          </a:bodyPr>
          <a:lstStyle/>
          <a:p>
            <a:pPr algn="ctr"/>
            <a:r>
              <a:rPr lang="en-US" sz="2400" b="1" dirty="0" smtClean="0"/>
              <a:t>Fire Prevention Completed Inspections - Fiscal </a:t>
            </a:r>
            <a:r>
              <a:rPr lang="en-US" sz="2400" b="1" dirty="0"/>
              <a:t>Year Comparison </a:t>
            </a:r>
            <a:r>
              <a:rPr lang="en-US" sz="2400" b="1" dirty="0" smtClean="0"/>
              <a:t>2018-2020</a:t>
            </a:r>
            <a:endParaRPr lang="en-US" sz="2400" b="1" dirty="0">
              <a:latin typeface="Aharoni" panose="02010803020104030203" pitchFamily="2" charset="-79"/>
              <a:cs typeface="Aharoni" panose="02010803020104030203" pitchFamily="2" charset="-79"/>
            </a:endParaRPr>
          </a:p>
          <a:p>
            <a:pPr algn="ctr"/>
            <a:endParaRPr lang="en-US" dirty="0"/>
          </a:p>
        </p:txBody>
      </p:sp>
    </p:spTree>
    <p:extLst>
      <p:ext uri="{BB962C8B-B14F-4D97-AF65-F5344CB8AC3E}">
        <p14:creationId xmlns:p14="http://schemas.microsoft.com/office/powerpoint/2010/main" val="2247551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295" y="943554"/>
            <a:ext cx="9966960" cy="2926080"/>
          </a:xfrm>
        </p:spPr>
        <p:txBody>
          <a:bodyPr>
            <a:normAutofit/>
          </a:bodyPr>
          <a:lstStyle/>
          <a:p>
            <a:r>
              <a:rPr lang="en-US" sz="5400" dirty="0" smtClean="0"/>
              <a:t>FIRE PREVENTION AND BUILDING DEPARTMENT INTEGRATION</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3586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Economic Outlook</a:t>
            </a:r>
            <a:endParaRPr lang="en-US" sz="5400" dirty="0"/>
          </a:p>
        </p:txBody>
      </p:sp>
      <p:sp>
        <p:nvSpPr>
          <p:cNvPr id="3" name="Subtitle 2"/>
          <p:cNvSpPr>
            <a:spLocks noGrp="1"/>
          </p:cNvSpPr>
          <p:nvPr>
            <p:ph type="subTitle" idx="1"/>
          </p:nvPr>
        </p:nvSpPr>
        <p:spPr/>
        <p:txBody>
          <a:bodyPr/>
          <a:lstStyle/>
          <a:p>
            <a:r>
              <a:rPr lang="en-US" dirty="0" smtClean="0"/>
              <a:t>From </a:t>
            </a:r>
            <a:r>
              <a:rPr lang="en-US" smtClean="0"/>
              <a:t>BEFAC Members</a:t>
            </a:r>
            <a:endParaRPr lang="en-US" dirty="0"/>
          </a:p>
        </p:txBody>
      </p:sp>
    </p:spTree>
    <p:extLst>
      <p:ext uri="{BB962C8B-B14F-4D97-AF65-F5344CB8AC3E}">
        <p14:creationId xmlns:p14="http://schemas.microsoft.com/office/powerpoint/2010/main" val="1664876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2200" y="914400"/>
            <a:ext cx="8534400" cy="758952"/>
          </a:xfrm>
        </p:spPr>
        <p:txBody>
          <a:bodyPr>
            <a:noAutofit/>
          </a:bodyPr>
          <a:lstStyle/>
          <a:p>
            <a:r>
              <a:rPr lang="en-US" sz="2800" dirty="0">
                <a:solidFill>
                  <a:schemeClr val="tx1">
                    <a:lumMod val="65000"/>
                    <a:lumOff val="35000"/>
                  </a:schemeClr>
                </a:solidFill>
                <a:latin typeface="Calibri" panose="020F0502020204030204" pitchFamily="34" charset="0"/>
                <a:cs typeface="Calibri" panose="020F0502020204030204" pitchFamily="34" charset="0"/>
              </a:rPr>
              <a:t>BUILDING DEPARTMENT </a:t>
            </a:r>
            <a:br>
              <a:rPr lang="en-US" sz="2800" dirty="0">
                <a:solidFill>
                  <a:schemeClr val="tx1">
                    <a:lumMod val="65000"/>
                    <a:lumOff val="35000"/>
                  </a:schemeClr>
                </a:solidFill>
                <a:latin typeface="Calibri" panose="020F0502020204030204" pitchFamily="34" charset="0"/>
                <a:cs typeface="Calibri" panose="020F0502020204030204" pitchFamily="34" charset="0"/>
              </a:rPr>
            </a:br>
            <a:r>
              <a:rPr lang="en-US" sz="2800" dirty="0">
                <a:solidFill>
                  <a:schemeClr val="tx1">
                    <a:lumMod val="65000"/>
                    <a:lumOff val="35000"/>
                  </a:schemeClr>
                </a:solidFill>
                <a:latin typeface="Calibri" panose="020F0502020204030204" pitchFamily="34" charset="0"/>
                <a:cs typeface="Calibri" panose="020F0502020204030204" pitchFamily="34" charset="0"/>
              </a:rPr>
              <a:t>STATEMENT OF NET POSITION</a:t>
            </a:r>
          </a:p>
        </p:txBody>
      </p:sp>
      <p:graphicFrame>
        <p:nvGraphicFramePr>
          <p:cNvPr id="2" name="Table 2">
            <a:extLst>
              <a:ext uri="{FF2B5EF4-FFF2-40B4-BE49-F238E27FC236}">
                <a16:creationId xmlns:a16="http://schemas.microsoft.com/office/drawing/2014/main" xmlns="" id="{830293D0-F204-4E6B-823E-EF7CD4AF3F62}"/>
              </a:ext>
            </a:extLst>
          </p:cNvPr>
          <p:cNvGraphicFramePr>
            <a:graphicFrameLocks noGrp="1"/>
          </p:cNvGraphicFramePr>
          <p:nvPr>
            <p:extLst/>
          </p:nvPr>
        </p:nvGraphicFramePr>
        <p:xfrm>
          <a:off x="2426705" y="1828800"/>
          <a:ext cx="7479295" cy="4541520"/>
        </p:xfrm>
        <a:graphic>
          <a:graphicData uri="http://schemas.openxmlformats.org/drawingml/2006/table">
            <a:tbl>
              <a:tblPr firstRow="1" bandRow="1">
                <a:tableStyleId>{5C22544A-7EE6-4342-B048-85BDC9FD1C3A}</a:tableStyleId>
              </a:tblPr>
              <a:tblGrid>
                <a:gridCol w="2568786">
                  <a:extLst>
                    <a:ext uri="{9D8B030D-6E8A-4147-A177-3AD203B41FA5}">
                      <a16:colId xmlns:a16="http://schemas.microsoft.com/office/drawing/2014/main" xmlns="" val="2361406484"/>
                    </a:ext>
                  </a:extLst>
                </a:gridCol>
                <a:gridCol w="231649">
                  <a:extLst>
                    <a:ext uri="{9D8B030D-6E8A-4147-A177-3AD203B41FA5}">
                      <a16:colId xmlns:a16="http://schemas.microsoft.com/office/drawing/2014/main" xmlns="" val="1165112497"/>
                    </a:ext>
                  </a:extLst>
                </a:gridCol>
                <a:gridCol w="917424">
                  <a:extLst>
                    <a:ext uri="{9D8B030D-6E8A-4147-A177-3AD203B41FA5}">
                      <a16:colId xmlns:a16="http://schemas.microsoft.com/office/drawing/2014/main" xmlns="" val="3471431345"/>
                    </a:ext>
                  </a:extLst>
                </a:gridCol>
                <a:gridCol w="1376135">
                  <a:extLst>
                    <a:ext uri="{9D8B030D-6E8A-4147-A177-3AD203B41FA5}">
                      <a16:colId xmlns:a16="http://schemas.microsoft.com/office/drawing/2014/main" xmlns="" val="3653002138"/>
                    </a:ext>
                  </a:extLst>
                </a:gridCol>
                <a:gridCol w="458712">
                  <a:extLst>
                    <a:ext uri="{9D8B030D-6E8A-4147-A177-3AD203B41FA5}">
                      <a16:colId xmlns:a16="http://schemas.microsoft.com/office/drawing/2014/main" xmlns="" val="421571496"/>
                    </a:ext>
                  </a:extLst>
                </a:gridCol>
                <a:gridCol w="1376135">
                  <a:extLst>
                    <a:ext uri="{9D8B030D-6E8A-4147-A177-3AD203B41FA5}">
                      <a16:colId xmlns:a16="http://schemas.microsoft.com/office/drawing/2014/main" xmlns="" val="1959463564"/>
                    </a:ext>
                  </a:extLst>
                </a:gridCol>
                <a:gridCol w="550454">
                  <a:extLst>
                    <a:ext uri="{9D8B030D-6E8A-4147-A177-3AD203B41FA5}">
                      <a16:colId xmlns:a16="http://schemas.microsoft.com/office/drawing/2014/main" xmlns="" val="2815494833"/>
                    </a:ext>
                  </a:extLst>
                </a:gridCol>
              </a:tblGrid>
              <a:tr h="152400">
                <a:tc>
                  <a:txBody>
                    <a:bodyPr/>
                    <a:lstStyle/>
                    <a:p>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rPr>
                        <a:t>2018 </a:t>
                      </a:r>
                    </a:p>
                    <a:p>
                      <a:pPr algn="ctr"/>
                      <a:r>
                        <a:rPr lang="en-US" sz="1400" dirty="0">
                          <a:solidFill>
                            <a:schemeClr val="bg1"/>
                          </a:solidFill>
                        </a:rPr>
                        <a:t>(Audited)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rPr>
                        <a:t>2019 </a:t>
                      </a:r>
                    </a:p>
                    <a:p>
                      <a:pPr algn="ctr"/>
                      <a:r>
                        <a:rPr lang="en-US" sz="1400" dirty="0">
                          <a:solidFill>
                            <a:schemeClr val="bg1"/>
                          </a:solidFill>
                        </a:rPr>
                        <a:t>(Audited)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xmlns="" val="655087461"/>
                  </a:ext>
                </a:extLst>
              </a:tr>
              <a:tr h="316992">
                <a:tc>
                  <a:txBody>
                    <a:bodyPr/>
                    <a:lstStyle/>
                    <a:p>
                      <a:r>
                        <a:rPr lang="en-US" sz="1400" dirty="0">
                          <a:solidFill>
                            <a:schemeClr val="tx1"/>
                          </a:solidFill>
                        </a:rPr>
                        <a:t>Assets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6774759"/>
                  </a:ext>
                </a:extLst>
              </a:tr>
              <a:tr h="301752">
                <a:tc>
                  <a:txBody>
                    <a:bodyPr/>
                    <a:lstStyle/>
                    <a:p>
                      <a:pPr marL="91440" lvl="1"/>
                      <a:r>
                        <a:rPr lang="en-US" sz="1400" dirty="0">
                          <a:solidFill>
                            <a:schemeClr val="tx1"/>
                          </a:solidFill>
                        </a:rPr>
                        <a:t>Current assets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       39,515,318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58,878,434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76863548"/>
                  </a:ext>
                </a:extLst>
              </a:tr>
              <a:tr h="301752">
                <a:tc>
                  <a:txBody>
                    <a:bodyPr/>
                    <a:lstStyle/>
                    <a:p>
                      <a:pPr marL="91440" lvl="1"/>
                      <a:r>
                        <a:rPr lang="en-US" sz="1400" dirty="0">
                          <a:solidFill>
                            <a:schemeClr val="tx1"/>
                          </a:solidFill>
                        </a:rPr>
                        <a:t>Noncurrent assets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25,734,521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25,391,230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03864043"/>
                  </a:ext>
                </a:extLst>
              </a:tr>
              <a:tr h="301752">
                <a:tc>
                  <a:txBody>
                    <a:bodyPr/>
                    <a:lstStyle/>
                    <a:p>
                      <a:pPr marL="182880"/>
                      <a:r>
                        <a:rPr lang="en-US" sz="1400" dirty="0">
                          <a:solidFill>
                            <a:schemeClr val="tx1"/>
                          </a:solidFill>
                        </a:rPr>
                        <a:t>Total assets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65,249,839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84,269,664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92483624"/>
                  </a:ext>
                </a:extLst>
              </a:tr>
              <a:tr h="301752">
                <a:tc>
                  <a:txBody>
                    <a:bodyPr/>
                    <a:lstStyle/>
                    <a:p>
                      <a:r>
                        <a:rPr lang="en-US" sz="1400" dirty="0">
                          <a:solidFill>
                            <a:schemeClr val="tx1"/>
                          </a:solidFill>
                        </a:rPr>
                        <a:t>Deferred Outflows of Resources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3,709,906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3,936,471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88239176"/>
                  </a:ext>
                </a:extLst>
              </a:tr>
              <a:tr h="301752">
                <a:tc>
                  <a:txBody>
                    <a:bodyPr/>
                    <a:lstStyle/>
                    <a:p>
                      <a:r>
                        <a:rPr lang="en-US" sz="1400" dirty="0">
                          <a:solidFill>
                            <a:schemeClr val="tx1"/>
                          </a:solidFill>
                        </a:rPr>
                        <a:t>Liabilities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56970774"/>
                  </a:ext>
                </a:extLst>
              </a:tr>
              <a:tr h="301752">
                <a:tc>
                  <a:txBody>
                    <a:bodyPr/>
                    <a:lstStyle/>
                    <a:p>
                      <a:pPr marL="91440"/>
                      <a:r>
                        <a:rPr lang="en-US" sz="1400" dirty="0">
                          <a:solidFill>
                            <a:schemeClr val="tx1"/>
                          </a:solidFill>
                        </a:rPr>
                        <a:t>Current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14,713,790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21,782,814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22311180"/>
                  </a:ext>
                </a:extLst>
              </a:tr>
              <a:tr h="301752">
                <a:tc>
                  <a:txBody>
                    <a:bodyPr/>
                    <a:lstStyle/>
                    <a:p>
                      <a:pPr marL="91440"/>
                      <a:r>
                        <a:rPr lang="en-US" sz="1400" dirty="0">
                          <a:solidFill>
                            <a:schemeClr val="tx1"/>
                          </a:solidFill>
                        </a:rPr>
                        <a:t>Noncurrent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24,424,801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24,279,268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25627081"/>
                  </a:ext>
                </a:extLst>
              </a:tr>
              <a:tr h="301752">
                <a:tc>
                  <a:txBody>
                    <a:bodyPr/>
                    <a:lstStyle/>
                    <a:p>
                      <a:pPr marL="182880"/>
                      <a:r>
                        <a:rPr lang="en-US" sz="1400" dirty="0">
                          <a:solidFill>
                            <a:schemeClr val="tx1"/>
                          </a:solidFill>
                        </a:rPr>
                        <a:t>Total Liabilities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39,138,591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46,062,082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55481390"/>
                  </a:ext>
                </a:extLst>
              </a:tr>
              <a:tr h="301752">
                <a:tc>
                  <a:txBody>
                    <a:bodyPr/>
                    <a:lstStyle/>
                    <a:p>
                      <a:r>
                        <a:rPr lang="en-US" sz="1400" dirty="0">
                          <a:solidFill>
                            <a:schemeClr val="tx1"/>
                          </a:solidFill>
                        </a:rPr>
                        <a:t>Deferred Inflows of Resources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2,136,524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1,644,623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44897069"/>
                  </a:ext>
                </a:extLst>
              </a:tr>
              <a:tr h="301752">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36753178"/>
                  </a:ext>
                </a:extLst>
              </a:tr>
              <a:tr h="301752">
                <a:tc>
                  <a:txBody>
                    <a:bodyPr/>
                    <a:lstStyle/>
                    <a:p>
                      <a:r>
                        <a:rPr lang="en-US" sz="1400" b="1" dirty="0">
                          <a:solidFill>
                            <a:schemeClr val="tx1"/>
                          </a:solidFill>
                        </a:rPr>
                        <a:t>Net Position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b="1"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u="none"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u="none" dirty="0">
                          <a:solidFill>
                            <a:schemeClr val="tx1"/>
                          </a:solidFill>
                        </a:rPr>
                        <a:t>$       27,684,630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b="1"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rPr>
                        <a:t>$       40,499,430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61572140"/>
                  </a:ext>
                </a:extLst>
              </a:tr>
              <a:tr h="301752">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1190964"/>
                  </a:ext>
                </a:extLst>
              </a:tr>
            </a:tbl>
          </a:graphicData>
        </a:graphic>
      </p:graphicFrame>
      <p:sp>
        <p:nvSpPr>
          <p:cNvPr id="5" name="Slide Number Placeholder 4">
            <a:extLst>
              <a:ext uri="{FF2B5EF4-FFF2-40B4-BE49-F238E27FC236}">
                <a16:creationId xmlns:a16="http://schemas.microsoft.com/office/drawing/2014/main" xmlns="" id="{01451514-2ADE-4962-A2F9-C96C2310668C}"/>
              </a:ext>
            </a:extLst>
          </p:cNvPr>
          <p:cNvSpPr>
            <a:spLocks noGrp="1"/>
          </p:cNvSpPr>
          <p:nvPr>
            <p:ph type="sldNum" sz="quarter" idx="12"/>
          </p:nvPr>
        </p:nvSpPr>
        <p:spPr/>
        <p:txBody>
          <a:bodyPr/>
          <a:lstStyle/>
          <a:p>
            <a:fld id="{C9CACE42-A8CA-4D80-9701-5C83FE0F0435}" type="slidenum">
              <a:rPr lang="en-US" smtClean="0"/>
              <a:pPr/>
              <a:t>4</a:t>
            </a:fld>
            <a:endParaRPr lang="en-US" dirty="0"/>
          </a:p>
        </p:txBody>
      </p:sp>
    </p:spTree>
    <p:extLst>
      <p:ext uri="{BB962C8B-B14F-4D97-AF65-F5344CB8AC3E}">
        <p14:creationId xmlns:p14="http://schemas.microsoft.com/office/powerpoint/2010/main" val="547423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2800" dirty="0">
                <a:solidFill>
                  <a:schemeClr val="tx1">
                    <a:lumMod val="65000"/>
                    <a:lumOff val="35000"/>
                  </a:schemeClr>
                </a:solidFill>
                <a:latin typeface="Calibri" panose="020F0502020204030204" pitchFamily="34" charset="0"/>
                <a:cs typeface="Calibri" panose="020F0502020204030204" pitchFamily="34" charset="0"/>
              </a:rPr>
              <a:t>BUILDING DEPARTMENT </a:t>
            </a:r>
            <a:br>
              <a:rPr lang="en-US" sz="2800" dirty="0">
                <a:solidFill>
                  <a:schemeClr val="tx1">
                    <a:lumMod val="65000"/>
                    <a:lumOff val="35000"/>
                  </a:schemeClr>
                </a:solidFill>
                <a:latin typeface="Calibri" panose="020F0502020204030204" pitchFamily="34" charset="0"/>
                <a:cs typeface="Calibri" panose="020F0502020204030204" pitchFamily="34" charset="0"/>
              </a:rPr>
            </a:br>
            <a:r>
              <a:rPr lang="en-US" sz="2800" dirty="0">
                <a:solidFill>
                  <a:schemeClr val="tx1">
                    <a:lumMod val="65000"/>
                    <a:lumOff val="35000"/>
                  </a:schemeClr>
                </a:solidFill>
                <a:latin typeface="Calibri" panose="020F0502020204030204" pitchFamily="34" charset="0"/>
                <a:cs typeface="Calibri" panose="020F0502020204030204" pitchFamily="34" charset="0"/>
              </a:rPr>
              <a:t>INCOME STATEMENT</a:t>
            </a:r>
          </a:p>
        </p:txBody>
      </p:sp>
      <p:graphicFrame>
        <p:nvGraphicFramePr>
          <p:cNvPr id="3" name="Table 2">
            <a:extLst>
              <a:ext uri="{FF2B5EF4-FFF2-40B4-BE49-F238E27FC236}">
                <a16:creationId xmlns:a16="http://schemas.microsoft.com/office/drawing/2014/main" xmlns="" id="{71A01217-05C6-4B75-A340-D49CE6FE1EE4}"/>
              </a:ext>
            </a:extLst>
          </p:cNvPr>
          <p:cNvGraphicFramePr>
            <a:graphicFrameLocks noGrp="1"/>
          </p:cNvGraphicFramePr>
          <p:nvPr>
            <p:extLst/>
          </p:nvPr>
        </p:nvGraphicFramePr>
        <p:xfrm>
          <a:off x="2266400" y="1797333"/>
          <a:ext cx="8440942" cy="38709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3624159651"/>
                    </a:ext>
                  </a:extLst>
                </a:gridCol>
                <a:gridCol w="208280">
                  <a:extLst>
                    <a:ext uri="{9D8B030D-6E8A-4147-A177-3AD203B41FA5}">
                      <a16:colId xmlns:a16="http://schemas.microsoft.com/office/drawing/2014/main" xmlns="" val="3015499699"/>
                    </a:ext>
                  </a:extLst>
                </a:gridCol>
                <a:gridCol w="1143649">
                  <a:extLst>
                    <a:ext uri="{9D8B030D-6E8A-4147-A177-3AD203B41FA5}">
                      <a16:colId xmlns:a16="http://schemas.microsoft.com/office/drawing/2014/main" xmlns="" val="1865986928"/>
                    </a:ext>
                  </a:extLst>
                </a:gridCol>
                <a:gridCol w="248271">
                  <a:extLst>
                    <a:ext uri="{9D8B030D-6E8A-4147-A177-3AD203B41FA5}">
                      <a16:colId xmlns:a16="http://schemas.microsoft.com/office/drawing/2014/main" xmlns="" val="100928487"/>
                    </a:ext>
                  </a:extLst>
                </a:gridCol>
                <a:gridCol w="1143000">
                  <a:extLst>
                    <a:ext uri="{9D8B030D-6E8A-4147-A177-3AD203B41FA5}">
                      <a16:colId xmlns:a16="http://schemas.microsoft.com/office/drawing/2014/main" xmlns="" val="2140141708"/>
                    </a:ext>
                  </a:extLst>
                </a:gridCol>
                <a:gridCol w="208280">
                  <a:extLst>
                    <a:ext uri="{9D8B030D-6E8A-4147-A177-3AD203B41FA5}">
                      <a16:colId xmlns:a16="http://schemas.microsoft.com/office/drawing/2014/main" xmlns="" val="3615787755"/>
                    </a:ext>
                  </a:extLst>
                </a:gridCol>
                <a:gridCol w="1143649">
                  <a:extLst>
                    <a:ext uri="{9D8B030D-6E8A-4147-A177-3AD203B41FA5}">
                      <a16:colId xmlns:a16="http://schemas.microsoft.com/office/drawing/2014/main" xmlns="" val="19574502"/>
                    </a:ext>
                  </a:extLst>
                </a:gridCol>
                <a:gridCol w="208280">
                  <a:extLst>
                    <a:ext uri="{9D8B030D-6E8A-4147-A177-3AD203B41FA5}">
                      <a16:colId xmlns:a16="http://schemas.microsoft.com/office/drawing/2014/main" xmlns="" val="1241613431"/>
                    </a:ext>
                  </a:extLst>
                </a:gridCol>
                <a:gridCol w="1143000">
                  <a:extLst>
                    <a:ext uri="{9D8B030D-6E8A-4147-A177-3AD203B41FA5}">
                      <a16:colId xmlns:a16="http://schemas.microsoft.com/office/drawing/2014/main" xmlns="" val="1925700830"/>
                    </a:ext>
                  </a:extLst>
                </a:gridCol>
                <a:gridCol w="251333">
                  <a:extLst>
                    <a:ext uri="{9D8B030D-6E8A-4147-A177-3AD203B41FA5}">
                      <a16:colId xmlns:a16="http://schemas.microsoft.com/office/drawing/2014/main" xmlns="" val="4217961879"/>
                    </a:ext>
                  </a:extLst>
                </a:gridCol>
              </a:tblGrid>
              <a:tr h="152400">
                <a:tc>
                  <a:txBody>
                    <a:bodyPr/>
                    <a:lstStyle/>
                    <a:p>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rPr>
                        <a:t>2018 </a:t>
                      </a:r>
                    </a:p>
                    <a:p>
                      <a:pPr algn="ctr"/>
                      <a:r>
                        <a:rPr lang="en-US" sz="1400" dirty="0">
                          <a:solidFill>
                            <a:schemeClr val="bg1"/>
                          </a:solidFill>
                        </a:rPr>
                        <a:t>(Audited)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rPr>
                        <a:t>2019 </a:t>
                      </a:r>
                    </a:p>
                    <a:p>
                      <a:pPr algn="ctr"/>
                      <a:r>
                        <a:rPr lang="en-US" sz="1400" dirty="0">
                          <a:solidFill>
                            <a:schemeClr val="bg1"/>
                          </a:solidFill>
                        </a:rPr>
                        <a:t>(Audited)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rPr>
                        <a:t>2020 (Budget)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endParaRPr lang="en-US" sz="1400" dirty="0">
                        <a:solidFill>
                          <a:schemeClr val="bg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rPr>
                        <a:t>2020 (Estimate)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5988527"/>
                  </a:ext>
                </a:extLst>
              </a:tr>
              <a:tr h="301752">
                <a:tc>
                  <a:txBody>
                    <a:bodyPr/>
                    <a:lstStyle/>
                    <a:p>
                      <a:pPr marL="0" lvl="1"/>
                      <a:r>
                        <a:rPr lang="en-US" sz="1400" dirty="0">
                          <a:solidFill>
                            <a:schemeClr val="tx1"/>
                          </a:solidFill>
                        </a:rPr>
                        <a:t>Operating Revenues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$ 27,747,608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$ 33,444,848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$ 28,633,065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$ 33,185,889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802937195"/>
                  </a:ext>
                </a:extLst>
              </a:tr>
              <a:tr h="301752">
                <a:tc>
                  <a:txBody>
                    <a:bodyPr/>
                    <a:lstStyle/>
                    <a:p>
                      <a:pPr marL="91440" lvl="1"/>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1527218"/>
                  </a:ext>
                </a:extLst>
              </a:tr>
              <a:tr h="301752">
                <a:tc>
                  <a:txBody>
                    <a:bodyPr/>
                    <a:lstStyle/>
                    <a:p>
                      <a:pPr marL="0"/>
                      <a:r>
                        <a:rPr lang="en-US" sz="1400" dirty="0">
                          <a:solidFill>
                            <a:schemeClr val="tx1"/>
                          </a:solidFill>
                        </a:rPr>
                        <a:t>Operating Expenses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54315604"/>
                  </a:ext>
                </a:extLst>
              </a:tr>
              <a:tr h="301752">
                <a:tc>
                  <a:txBody>
                    <a:bodyPr/>
                    <a:lstStyle/>
                    <a:p>
                      <a:pPr marL="91440"/>
                      <a:r>
                        <a:rPr lang="en-US" sz="1400" dirty="0">
                          <a:solidFill>
                            <a:schemeClr val="tx1"/>
                          </a:solidFill>
                        </a:rPr>
                        <a:t>Salaries and wages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12,419,970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13,164,805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15,217,282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13,664,111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825389474"/>
                  </a:ext>
                </a:extLst>
              </a:tr>
              <a:tr h="301752">
                <a:tc>
                  <a:txBody>
                    <a:bodyPr/>
                    <a:lstStyle/>
                    <a:p>
                      <a:pPr marL="91440"/>
                      <a:r>
                        <a:rPr lang="en-US" sz="1400" dirty="0">
                          <a:solidFill>
                            <a:schemeClr val="tx1"/>
                          </a:solidFill>
                        </a:rPr>
                        <a:t>Employee benefits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5,300,255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5,046,350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7,585,219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5,890,307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819131643"/>
                  </a:ext>
                </a:extLst>
              </a:tr>
              <a:tr h="301752">
                <a:tc>
                  <a:txBody>
                    <a:bodyPr/>
                    <a:lstStyle/>
                    <a:p>
                      <a:pPr marL="91440"/>
                      <a:r>
                        <a:rPr lang="en-US" sz="1400" dirty="0">
                          <a:solidFill>
                            <a:schemeClr val="tx1"/>
                          </a:solidFill>
                        </a:rPr>
                        <a:t>Services and supplies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4,544,821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4,131,839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6,053,315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9,007,017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14075739"/>
                  </a:ext>
                </a:extLst>
              </a:tr>
              <a:tr h="301752">
                <a:tc>
                  <a:txBody>
                    <a:bodyPr/>
                    <a:lstStyle/>
                    <a:p>
                      <a:pPr marL="91440"/>
                      <a:r>
                        <a:rPr lang="en-US" sz="1400" dirty="0">
                          <a:solidFill>
                            <a:schemeClr val="tx1"/>
                          </a:solidFill>
                        </a:rPr>
                        <a:t>Depreciation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938,381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972,341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966,553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1,000,000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6914654"/>
                  </a:ext>
                </a:extLst>
              </a:tr>
              <a:tr h="301752">
                <a:tc>
                  <a:txBody>
                    <a:bodyPr/>
                    <a:lstStyle/>
                    <a:p>
                      <a:pPr marL="182880"/>
                      <a:r>
                        <a:rPr lang="en-US" sz="1400" dirty="0">
                          <a:solidFill>
                            <a:schemeClr val="tx1"/>
                          </a:solidFill>
                        </a:rPr>
                        <a:t>Total operating expenses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23,203,427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23,315,335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29,822,369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29,561,435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33168123"/>
                  </a:ext>
                </a:extLst>
              </a:tr>
              <a:tr h="301752">
                <a:tc>
                  <a:txBody>
                    <a:bodyPr/>
                    <a:lstStyle/>
                    <a:p>
                      <a:pPr marL="0"/>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55445877"/>
                  </a:ext>
                </a:extLst>
              </a:tr>
              <a:tr h="301752">
                <a:tc>
                  <a:txBody>
                    <a:bodyPr/>
                    <a:lstStyle/>
                    <a:p>
                      <a:pPr marL="0"/>
                      <a:r>
                        <a:rPr lang="en-US" sz="1400" dirty="0">
                          <a:solidFill>
                            <a:schemeClr val="tx1"/>
                          </a:solidFill>
                        </a:rPr>
                        <a:t>Nonoperating revenues (expenses)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138,283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2,685,287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294,698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rPr>
                        <a:t>394,501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7517152"/>
                  </a:ext>
                </a:extLst>
              </a:tr>
              <a:tr h="301752">
                <a:tc>
                  <a:txBody>
                    <a:bodyPr/>
                    <a:lstStyle/>
                    <a:p>
                      <a:r>
                        <a:rPr lang="en-US" sz="1400" b="1" dirty="0">
                          <a:solidFill>
                            <a:schemeClr val="tx1"/>
                          </a:solidFill>
                        </a:rPr>
                        <a:t>Net income (loss)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b="1"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rPr>
                        <a:t>$   4,682,464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b="1"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rPr>
                        <a:t>$ 12,814,800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rPr>
                        <a:t>($    894,606)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rPr>
                        <a:t>$   4,018,955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53570676"/>
                  </a:ext>
                </a:extLst>
              </a:tr>
            </a:tbl>
          </a:graphicData>
        </a:graphic>
      </p:graphicFrame>
      <p:sp>
        <p:nvSpPr>
          <p:cNvPr id="2" name="Slide Number Placeholder 1">
            <a:extLst>
              <a:ext uri="{FF2B5EF4-FFF2-40B4-BE49-F238E27FC236}">
                <a16:creationId xmlns:a16="http://schemas.microsoft.com/office/drawing/2014/main" xmlns="" id="{6749923F-8C4C-4BF1-814F-2FF8331B3839}"/>
              </a:ext>
            </a:extLst>
          </p:cNvPr>
          <p:cNvSpPr>
            <a:spLocks noGrp="1"/>
          </p:cNvSpPr>
          <p:nvPr>
            <p:ph type="sldNum" sz="quarter" idx="12"/>
          </p:nvPr>
        </p:nvSpPr>
        <p:spPr/>
        <p:txBody>
          <a:bodyPr/>
          <a:lstStyle/>
          <a:p>
            <a:fld id="{C9CACE42-A8CA-4D80-9701-5C83FE0F0435}" type="slidenum">
              <a:rPr lang="en-US" smtClean="0"/>
              <a:pPr/>
              <a:t>5</a:t>
            </a:fld>
            <a:endParaRPr lang="en-US" dirty="0"/>
          </a:p>
        </p:txBody>
      </p:sp>
    </p:spTree>
    <p:extLst>
      <p:ext uri="{BB962C8B-B14F-4D97-AF65-F5344CB8AC3E}">
        <p14:creationId xmlns:p14="http://schemas.microsoft.com/office/powerpoint/2010/main" val="279813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438400" y="838200"/>
            <a:ext cx="8534400" cy="838200"/>
          </a:xfrm>
        </p:spPr>
        <p:txBody>
          <a:bodyPr>
            <a:noAutofit/>
          </a:bodyPr>
          <a:lstStyle/>
          <a:p>
            <a:r>
              <a:rPr lang="en-US" sz="2800" dirty="0">
                <a:solidFill>
                  <a:schemeClr val="tx1">
                    <a:lumMod val="65000"/>
                    <a:lumOff val="35000"/>
                  </a:schemeClr>
                </a:solidFill>
                <a:latin typeface="Calibri" panose="020F0502020204030204" pitchFamily="34" charset="0"/>
                <a:cs typeface="Calibri" panose="020F0502020204030204" pitchFamily="34" charset="0"/>
              </a:rPr>
              <a:t>BUILDING DEPARTMENT </a:t>
            </a:r>
            <a:br>
              <a:rPr lang="en-US" sz="2800" dirty="0">
                <a:solidFill>
                  <a:schemeClr val="tx1">
                    <a:lumMod val="65000"/>
                    <a:lumOff val="35000"/>
                  </a:schemeClr>
                </a:solidFill>
                <a:latin typeface="Calibri" panose="020F0502020204030204" pitchFamily="34" charset="0"/>
                <a:cs typeface="Calibri" panose="020F0502020204030204" pitchFamily="34" charset="0"/>
              </a:rPr>
            </a:br>
            <a:r>
              <a:rPr lang="en-US" sz="2800" dirty="0">
                <a:solidFill>
                  <a:schemeClr val="tx1">
                    <a:lumMod val="65000"/>
                    <a:lumOff val="35000"/>
                  </a:schemeClr>
                </a:solidFill>
                <a:latin typeface="Calibri" panose="020F0502020204030204" pitchFamily="34" charset="0"/>
                <a:cs typeface="Calibri" panose="020F0502020204030204" pitchFamily="34" charset="0"/>
              </a:rPr>
              <a:t>FUTURE CAPITAL PROJECTS</a:t>
            </a:r>
          </a:p>
        </p:txBody>
      </p:sp>
      <p:graphicFrame>
        <p:nvGraphicFramePr>
          <p:cNvPr id="7" name="Table 2">
            <a:extLst>
              <a:ext uri="{FF2B5EF4-FFF2-40B4-BE49-F238E27FC236}">
                <a16:creationId xmlns:a16="http://schemas.microsoft.com/office/drawing/2014/main" xmlns="" id="{1DB632C7-190A-4DDA-AAE1-40C05881BE0E}"/>
              </a:ext>
            </a:extLst>
          </p:cNvPr>
          <p:cNvGraphicFramePr>
            <a:graphicFrameLocks noGrp="1"/>
          </p:cNvGraphicFramePr>
          <p:nvPr>
            <p:extLst/>
          </p:nvPr>
        </p:nvGraphicFramePr>
        <p:xfrm>
          <a:off x="2404368" y="1981200"/>
          <a:ext cx="7501630" cy="4532376"/>
        </p:xfrm>
        <a:graphic>
          <a:graphicData uri="http://schemas.openxmlformats.org/drawingml/2006/table">
            <a:tbl>
              <a:tblPr firstRow="1" bandRow="1">
                <a:tableStyleId>{5C22544A-7EE6-4342-B048-85BDC9FD1C3A}</a:tableStyleId>
              </a:tblPr>
              <a:tblGrid>
                <a:gridCol w="2366747">
                  <a:extLst>
                    <a:ext uri="{9D8B030D-6E8A-4147-A177-3AD203B41FA5}">
                      <a16:colId xmlns:a16="http://schemas.microsoft.com/office/drawing/2014/main" xmlns="" val="2361406484"/>
                    </a:ext>
                  </a:extLst>
                </a:gridCol>
                <a:gridCol w="219531">
                  <a:extLst>
                    <a:ext uri="{9D8B030D-6E8A-4147-A177-3AD203B41FA5}">
                      <a16:colId xmlns:a16="http://schemas.microsoft.com/office/drawing/2014/main" xmlns="" val="1165112497"/>
                    </a:ext>
                  </a:extLst>
                </a:gridCol>
                <a:gridCol w="1445692">
                  <a:extLst>
                    <a:ext uri="{9D8B030D-6E8A-4147-A177-3AD203B41FA5}">
                      <a16:colId xmlns:a16="http://schemas.microsoft.com/office/drawing/2014/main" xmlns="" val="3653002138"/>
                    </a:ext>
                  </a:extLst>
                </a:gridCol>
                <a:gridCol w="289138">
                  <a:extLst>
                    <a:ext uri="{9D8B030D-6E8A-4147-A177-3AD203B41FA5}">
                      <a16:colId xmlns:a16="http://schemas.microsoft.com/office/drawing/2014/main" xmlns="" val="421571496"/>
                    </a:ext>
                  </a:extLst>
                </a:gridCol>
                <a:gridCol w="1445692">
                  <a:extLst>
                    <a:ext uri="{9D8B030D-6E8A-4147-A177-3AD203B41FA5}">
                      <a16:colId xmlns:a16="http://schemas.microsoft.com/office/drawing/2014/main" xmlns="" val="1959463564"/>
                    </a:ext>
                  </a:extLst>
                </a:gridCol>
                <a:gridCol w="289138">
                  <a:extLst>
                    <a:ext uri="{9D8B030D-6E8A-4147-A177-3AD203B41FA5}">
                      <a16:colId xmlns:a16="http://schemas.microsoft.com/office/drawing/2014/main" xmlns="" val="2815494833"/>
                    </a:ext>
                  </a:extLst>
                </a:gridCol>
                <a:gridCol w="1445692">
                  <a:extLst>
                    <a:ext uri="{9D8B030D-6E8A-4147-A177-3AD203B41FA5}">
                      <a16:colId xmlns:a16="http://schemas.microsoft.com/office/drawing/2014/main" xmlns="" val="31028867"/>
                    </a:ext>
                  </a:extLst>
                </a:gridCol>
              </a:tblGrid>
              <a:tr h="381000">
                <a:tc>
                  <a:txBody>
                    <a:bodyPr/>
                    <a:lstStyle/>
                    <a:p>
                      <a:endParaRPr lang="en-US" sz="1400" dirty="0">
                        <a:solidFill>
                          <a:schemeClr val="bg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endParaRPr lang="en-US" sz="1400" dirty="0">
                        <a:solidFill>
                          <a:schemeClr val="bg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latin typeface="+mn-lt"/>
                        </a:rPr>
                        <a:t>FY20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endParaRPr lang="en-US" sz="1400" dirty="0">
                        <a:solidFill>
                          <a:schemeClr val="bg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latin typeface="+mn-lt"/>
                        </a:rPr>
                        <a:t>FY21 - FY25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endParaRPr lang="en-US" sz="1400" dirty="0">
                        <a:solidFill>
                          <a:schemeClr val="bg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latin typeface="+mn-lt"/>
                        </a:rPr>
                        <a:t>Total</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xmlns="" val="655087461"/>
                  </a:ext>
                </a:extLst>
              </a:tr>
              <a:tr h="316992">
                <a:tc>
                  <a:txBody>
                    <a:bodyPr/>
                    <a:lstStyle/>
                    <a:p>
                      <a:r>
                        <a:rPr lang="en-US" sz="1400" dirty="0">
                          <a:solidFill>
                            <a:schemeClr val="tx1"/>
                          </a:solidFill>
                          <a:latin typeface="+mn-lt"/>
                        </a:rPr>
                        <a:t>Technology Replacement </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            150,000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mn-lt"/>
                        </a:rPr>
                        <a:t>$         1,302,893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         1,452,893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6774759"/>
                  </a:ext>
                </a:extLst>
              </a:tr>
              <a:tr h="393192">
                <a:tc>
                  <a:txBody>
                    <a:bodyPr/>
                    <a:lstStyle/>
                    <a:p>
                      <a:pPr marL="0" lvl="1"/>
                      <a:r>
                        <a:rPr lang="en-US" sz="1400" dirty="0">
                          <a:solidFill>
                            <a:schemeClr val="tx1"/>
                          </a:solidFill>
                          <a:latin typeface="+mn-lt"/>
                        </a:rPr>
                        <a:t>Vehicle Replacements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781,000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2,506,000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3,287,000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415574667"/>
                  </a:ext>
                </a:extLst>
              </a:tr>
              <a:tr h="393192">
                <a:tc>
                  <a:txBody>
                    <a:bodyPr/>
                    <a:lstStyle/>
                    <a:p>
                      <a:pPr marL="0" lvl="1"/>
                      <a:r>
                        <a:rPr lang="en-US" sz="1400" dirty="0">
                          <a:solidFill>
                            <a:schemeClr val="tx1"/>
                          </a:solidFill>
                          <a:latin typeface="+mn-lt"/>
                        </a:rPr>
                        <a:t>Building Enhancements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2,500,000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mn-lt"/>
                        </a:rPr>
                        <a:t>17,310,469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19,810,469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76863548"/>
                  </a:ext>
                </a:extLst>
              </a:tr>
              <a:tr h="301752">
                <a:tc>
                  <a:txBody>
                    <a:bodyPr/>
                    <a:lstStyle/>
                    <a:p>
                      <a:pPr marL="182880"/>
                      <a:r>
                        <a:rPr lang="en-US" sz="1400" b="1" dirty="0">
                          <a:solidFill>
                            <a:schemeClr val="tx1"/>
                          </a:solidFill>
                          <a:latin typeface="+mn-lt"/>
                        </a:rPr>
                        <a:t>Total</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latin typeface="+mn-lt"/>
                        </a:rPr>
                        <a:t>$         3,431,000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latin typeface="+mn-lt"/>
                        </a:rPr>
                        <a:t>$       21,119,362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latin typeface="+mn-lt"/>
                        </a:rPr>
                        <a:t>$       24,550,362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92483624"/>
                  </a:ext>
                </a:extLst>
              </a:tr>
              <a:tr h="301752">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88239176"/>
                  </a:ext>
                </a:extLst>
              </a:tr>
              <a:tr h="301752">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56970774"/>
                  </a:ext>
                </a:extLst>
              </a:tr>
              <a:tr h="301752">
                <a:tc>
                  <a:txBody>
                    <a:bodyPr/>
                    <a:lstStyle/>
                    <a:p>
                      <a:pPr marL="91440"/>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22311180"/>
                  </a:ext>
                </a:extLst>
              </a:tr>
              <a:tr h="301752">
                <a:tc>
                  <a:txBody>
                    <a:bodyPr/>
                    <a:lstStyle/>
                    <a:p>
                      <a:pPr marL="91440"/>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25627081"/>
                  </a:ext>
                </a:extLst>
              </a:tr>
              <a:tr h="301752">
                <a:tc>
                  <a:txBody>
                    <a:bodyPr/>
                    <a:lstStyle/>
                    <a:p>
                      <a:pPr marL="182880"/>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55481390"/>
                  </a:ext>
                </a:extLst>
              </a:tr>
              <a:tr h="301752">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44897069"/>
                  </a:ext>
                </a:extLst>
              </a:tr>
              <a:tr h="301752">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36753178"/>
                  </a:ext>
                </a:extLst>
              </a:tr>
              <a:tr h="301752">
                <a:tc>
                  <a:txBody>
                    <a:bodyPr/>
                    <a:lstStyle/>
                    <a:p>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u="none"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61572140"/>
                  </a:ext>
                </a:extLst>
              </a:tr>
              <a:tr h="301752">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1190964"/>
                  </a:ext>
                </a:extLst>
              </a:tr>
            </a:tbl>
          </a:graphicData>
        </a:graphic>
      </p:graphicFrame>
      <p:sp>
        <p:nvSpPr>
          <p:cNvPr id="10" name="Slide Number Placeholder 9">
            <a:extLst>
              <a:ext uri="{FF2B5EF4-FFF2-40B4-BE49-F238E27FC236}">
                <a16:creationId xmlns:a16="http://schemas.microsoft.com/office/drawing/2014/main" xmlns="" id="{7C1C2E22-AE6B-4437-B76E-FC1B2B7201DF}"/>
              </a:ext>
            </a:extLst>
          </p:cNvPr>
          <p:cNvSpPr>
            <a:spLocks noGrp="1"/>
          </p:cNvSpPr>
          <p:nvPr>
            <p:ph type="sldNum" sz="quarter" idx="12"/>
          </p:nvPr>
        </p:nvSpPr>
        <p:spPr/>
        <p:txBody>
          <a:bodyPr/>
          <a:lstStyle/>
          <a:p>
            <a:fld id="{C9CACE42-A8CA-4D80-9701-5C83FE0F0435}" type="slidenum">
              <a:rPr lang="en-US" smtClean="0"/>
              <a:pPr/>
              <a:t>6</a:t>
            </a:fld>
            <a:endParaRPr lang="en-US" dirty="0"/>
          </a:p>
        </p:txBody>
      </p:sp>
    </p:spTree>
    <p:extLst>
      <p:ext uri="{BB962C8B-B14F-4D97-AF65-F5344CB8AC3E}">
        <p14:creationId xmlns:p14="http://schemas.microsoft.com/office/powerpoint/2010/main" val="4007731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2200" y="835492"/>
            <a:ext cx="8534400" cy="838200"/>
          </a:xfrm>
        </p:spPr>
        <p:txBody>
          <a:bodyPr>
            <a:noAutofit/>
          </a:bodyPr>
          <a:lstStyle/>
          <a:p>
            <a:r>
              <a:rPr lang="en-US" sz="2800" dirty="0">
                <a:solidFill>
                  <a:schemeClr val="tx1">
                    <a:lumMod val="65000"/>
                    <a:lumOff val="35000"/>
                  </a:schemeClr>
                </a:solidFill>
                <a:latin typeface="Calibri" panose="020F0502020204030204" pitchFamily="34" charset="0"/>
                <a:cs typeface="Calibri" panose="020F0502020204030204" pitchFamily="34" charset="0"/>
              </a:rPr>
              <a:t>BUILDING DEPARTMENT </a:t>
            </a:r>
            <a:br>
              <a:rPr lang="en-US" sz="2800" dirty="0">
                <a:solidFill>
                  <a:schemeClr val="tx1">
                    <a:lumMod val="65000"/>
                    <a:lumOff val="35000"/>
                  </a:schemeClr>
                </a:solidFill>
                <a:latin typeface="Calibri" panose="020F0502020204030204" pitchFamily="34" charset="0"/>
                <a:cs typeface="Calibri" panose="020F0502020204030204" pitchFamily="34" charset="0"/>
              </a:rPr>
            </a:br>
            <a:r>
              <a:rPr lang="en-US" sz="2800" dirty="0">
                <a:solidFill>
                  <a:schemeClr val="tx1">
                    <a:lumMod val="65000"/>
                    <a:lumOff val="35000"/>
                  </a:schemeClr>
                </a:solidFill>
                <a:latin typeface="Calibri" panose="020F0502020204030204" pitchFamily="34" charset="0"/>
                <a:cs typeface="Calibri" panose="020F0502020204030204" pitchFamily="34" charset="0"/>
              </a:rPr>
              <a:t>WORKING CAPITAL </a:t>
            </a:r>
          </a:p>
        </p:txBody>
      </p:sp>
      <p:sp>
        <p:nvSpPr>
          <p:cNvPr id="2" name="Content Placeholder 1"/>
          <p:cNvSpPr>
            <a:spLocks noGrp="1"/>
          </p:cNvSpPr>
          <p:nvPr>
            <p:ph idx="1"/>
          </p:nvPr>
        </p:nvSpPr>
        <p:spPr>
          <a:xfrm>
            <a:off x="1856232" y="1524000"/>
            <a:ext cx="8503920" cy="4800600"/>
          </a:xfrm>
        </p:spPr>
        <p:txBody>
          <a:bodyPr/>
          <a:lstStyle/>
          <a:p>
            <a:pPr marL="0" indent="0">
              <a:buNone/>
            </a:pPr>
            <a:endParaRPr lang="en-US" dirty="0"/>
          </a:p>
          <a:p>
            <a:endParaRPr lang="en-US" dirty="0"/>
          </a:p>
        </p:txBody>
      </p:sp>
      <p:graphicFrame>
        <p:nvGraphicFramePr>
          <p:cNvPr id="3" name="Table 2">
            <a:extLst>
              <a:ext uri="{FF2B5EF4-FFF2-40B4-BE49-F238E27FC236}">
                <a16:creationId xmlns:a16="http://schemas.microsoft.com/office/drawing/2014/main" xmlns="" id="{2AF20253-ACF5-4B56-8274-1426B872DB9B}"/>
              </a:ext>
            </a:extLst>
          </p:cNvPr>
          <p:cNvGraphicFramePr>
            <a:graphicFrameLocks noGrp="1"/>
          </p:cNvGraphicFramePr>
          <p:nvPr>
            <p:extLst/>
          </p:nvPr>
        </p:nvGraphicFramePr>
        <p:xfrm>
          <a:off x="2438400" y="1800607"/>
          <a:ext cx="7467600" cy="3871003"/>
        </p:xfrm>
        <a:graphic>
          <a:graphicData uri="http://schemas.openxmlformats.org/drawingml/2006/table">
            <a:tbl>
              <a:tblPr firstRow="1" bandRow="1">
                <a:tableStyleId>{5C22544A-7EE6-4342-B048-85BDC9FD1C3A}</a:tableStyleId>
              </a:tblPr>
              <a:tblGrid>
                <a:gridCol w="2972439">
                  <a:extLst>
                    <a:ext uri="{9D8B030D-6E8A-4147-A177-3AD203B41FA5}">
                      <a16:colId xmlns:a16="http://schemas.microsoft.com/office/drawing/2014/main" xmlns="" val="3388519964"/>
                    </a:ext>
                  </a:extLst>
                </a:gridCol>
                <a:gridCol w="1251553">
                  <a:extLst>
                    <a:ext uri="{9D8B030D-6E8A-4147-A177-3AD203B41FA5}">
                      <a16:colId xmlns:a16="http://schemas.microsoft.com/office/drawing/2014/main" xmlns="" val="3289199675"/>
                    </a:ext>
                  </a:extLst>
                </a:gridCol>
                <a:gridCol w="213807">
                  <a:extLst>
                    <a:ext uri="{9D8B030D-6E8A-4147-A177-3AD203B41FA5}">
                      <a16:colId xmlns:a16="http://schemas.microsoft.com/office/drawing/2014/main" xmlns="" val="3627888568"/>
                    </a:ext>
                  </a:extLst>
                </a:gridCol>
                <a:gridCol w="1407997">
                  <a:extLst>
                    <a:ext uri="{9D8B030D-6E8A-4147-A177-3AD203B41FA5}">
                      <a16:colId xmlns:a16="http://schemas.microsoft.com/office/drawing/2014/main" xmlns="" val="4160929010"/>
                    </a:ext>
                  </a:extLst>
                </a:gridCol>
                <a:gridCol w="213807">
                  <a:extLst>
                    <a:ext uri="{9D8B030D-6E8A-4147-A177-3AD203B41FA5}">
                      <a16:colId xmlns:a16="http://schemas.microsoft.com/office/drawing/2014/main" xmlns="" val="3235284313"/>
                    </a:ext>
                  </a:extLst>
                </a:gridCol>
                <a:gridCol w="1407997">
                  <a:extLst>
                    <a:ext uri="{9D8B030D-6E8A-4147-A177-3AD203B41FA5}">
                      <a16:colId xmlns:a16="http://schemas.microsoft.com/office/drawing/2014/main" xmlns="" val="2405300274"/>
                    </a:ext>
                  </a:extLst>
                </a:gridCol>
              </a:tblGrid>
              <a:tr h="323400">
                <a:tc>
                  <a:txBody>
                    <a:bodyPr/>
                    <a:lstStyle/>
                    <a:p>
                      <a:endParaRPr lang="en-US" sz="1400" dirty="0">
                        <a:solidFill>
                          <a:schemeClr val="bg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latin typeface="+mn-lt"/>
                        </a:rPr>
                        <a:t>FY18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endParaRPr lang="en-US" sz="1400" dirty="0">
                        <a:solidFill>
                          <a:schemeClr val="bg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latin typeface="+mn-lt"/>
                        </a:rPr>
                        <a:t>FY19    </a:t>
                      </a:r>
                    </a:p>
                    <a:p>
                      <a:pPr algn="ctr"/>
                      <a:r>
                        <a:rPr lang="en-US" sz="1400" dirty="0">
                          <a:solidFill>
                            <a:schemeClr val="bg1"/>
                          </a:solidFill>
                          <a:latin typeface="+mn-lt"/>
                        </a:rPr>
                        <a:t>Current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endParaRPr lang="en-US" sz="1400" dirty="0">
                        <a:solidFill>
                          <a:schemeClr val="bg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solidFill>
                            <a:schemeClr val="bg1"/>
                          </a:solidFill>
                          <a:latin typeface="+mn-lt"/>
                        </a:rPr>
                        <a:t>FY19  </a:t>
                      </a:r>
                    </a:p>
                    <a:p>
                      <a:pPr algn="ctr"/>
                      <a:r>
                        <a:rPr lang="en-US" sz="1400" dirty="0">
                          <a:solidFill>
                            <a:schemeClr val="bg1"/>
                          </a:solidFill>
                          <a:latin typeface="+mn-lt"/>
                        </a:rPr>
                        <a:t>Proposed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xmlns="" val="815822661"/>
                  </a:ext>
                </a:extLst>
              </a:tr>
              <a:tr h="315809">
                <a:tc>
                  <a:txBody>
                    <a:bodyPr/>
                    <a:lstStyle/>
                    <a:p>
                      <a:r>
                        <a:rPr lang="en-US" sz="1400" dirty="0">
                          <a:solidFill>
                            <a:schemeClr val="tx1"/>
                          </a:solidFill>
                          <a:latin typeface="+mn-lt"/>
                        </a:rPr>
                        <a:t>Current Assets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    39,515,318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       57,745,342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mn-lt"/>
                        </a:rPr>
                        <a:t>$       57,745,342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02375343"/>
                  </a:ext>
                </a:extLst>
              </a:tr>
              <a:tr h="391724">
                <a:tc>
                  <a:txBody>
                    <a:bodyPr/>
                    <a:lstStyle/>
                    <a:p>
                      <a:pPr marL="0" lvl="1"/>
                      <a:r>
                        <a:rPr lang="en-US" sz="1400" dirty="0">
                          <a:solidFill>
                            <a:schemeClr val="tx1"/>
                          </a:solidFill>
                          <a:latin typeface="+mn-lt"/>
                        </a:rPr>
                        <a:t>Less Designated Cash</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(9,239,576)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(8,589,396)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(24,550,362)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47417747"/>
                  </a:ext>
                </a:extLst>
              </a:tr>
              <a:tr h="391724">
                <a:tc>
                  <a:txBody>
                    <a:bodyPr/>
                    <a:lstStyle/>
                    <a:p>
                      <a:pPr marL="0" lvl="1"/>
                      <a:r>
                        <a:rPr lang="en-US" sz="1400" dirty="0">
                          <a:solidFill>
                            <a:schemeClr val="tx1"/>
                          </a:solidFill>
                          <a:latin typeface="+mn-lt"/>
                        </a:rPr>
                        <a:t>Current Liabilities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(14,713,790)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(21,782,814)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mn-lt"/>
                        </a:rPr>
                        <a:t>(21,782,814)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5608084"/>
                  </a:ext>
                </a:extLst>
              </a:tr>
              <a:tr h="303662">
                <a:tc>
                  <a:txBody>
                    <a:bodyPr/>
                    <a:lstStyle/>
                    <a:p>
                      <a:pPr marL="182880"/>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84406117"/>
                  </a:ext>
                </a:extLst>
              </a:tr>
              <a:tr h="303662">
                <a:tc>
                  <a:txBody>
                    <a:bodyPr/>
                    <a:lstStyle/>
                    <a:p>
                      <a:r>
                        <a:rPr lang="en-US" sz="1400" dirty="0">
                          <a:solidFill>
                            <a:schemeClr val="tx1"/>
                          </a:solidFill>
                          <a:latin typeface="+mn-lt"/>
                        </a:rPr>
                        <a:t>Working Capital</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15,561,952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27,373,132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11,412,166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98640660"/>
                  </a:ext>
                </a:extLst>
              </a:tr>
              <a:tr h="303662">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56302952"/>
                  </a:ext>
                </a:extLst>
              </a:tr>
              <a:tr h="303662">
                <a:tc>
                  <a:txBody>
                    <a:bodyPr/>
                    <a:lstStyle/>
                    <a:p>
                      <a:r>
                        <a:rPr lang="en-US" sz="1400" dirty="0">
                          <a:solidFill>
                            <a:schemeClr val="tx1"/>
                          </a:solidFill>
                          <a:latin typeface="+mn-lt"/>
                        </a:rPr>
                        <a:t>50% of Operating and Capital Expenditures </a:t>
                      </a:r>
                      <a:r>
                        <a:rPr lang="en-US" sz="1400" baseline="30000" dirty="0">
                          <a:solidFill>
                            <a:schemeClr val="tx1"/>
                          </a:solidFill>
                          <a:latin typeface="+mn-lt"/>
                        </a:rPr>
                        <a:t>(1)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(12,334,048)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(11,983,301)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solidFill>
                            <a:schemeClr val="tx1"/>
                          </a:solidFill>
                          <a:latin typeface="+mn-lt"/>
                        </a:rPr>
                        <a:t>(11,983,301)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53303776"/>
                  </a:ext>
                </a:extLst>
              </a:tr>
              <a:tr h="303662">
                <a:tc>
                  <a:txBody>
                    <a:bodyPr/>
                    <a:lstStyle/>
                    <a:p>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13142616"/>
                  </a:ext>
                </a:extLst>
              </a:tr>
              <a:tr h="516226">
                <a:tc>
                  <a:txBody>
                    <a:bodyPr/>
                    <a:lstStyle/>
                    <a:p>
                      <a:r>
                        <a:rPr lang="en-US" sz="1400" b="1" dirty="0">
                          <a:solidFill>
                            <a:schemeClr val="tx1"/>
                          </a:solidFill>
                          <a:latin typeface="+mn-lt"/>
                        </a:rPr>
                        <a:t>Excess / (Deficient) Working Capital</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latin typeface="+mn-lt"/>
                        </a:rPr>
                        <a:t>$      3,227,904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latin typeface="+mn-lt"/>
                        </a:rPr>
                        <a:t>$       15,389,831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solidFill>
                            <a:schemeClr val="tx1"/>
                          </a:solidFill>
                          <a:latin typeface="+mn-lt"/>
                        </a:rPr>
                        <a:t>($      571,135)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85648310"/>
                  </a:ext>
                </a:extLst>
              </a:tr>
            </a:tbl>
          </a:graphicData>
        </a:graphic>
      </p:graphicFrame>
      <p:sp>
        <p:nvSpPr>
          <p:cNvPr id="4" name="TextBox 3">
            <a:extLst>
              <a:ext uri="{FF2B5EF4-FFF2-40B4-BE49-F238E27FC236}">
                <a16:creationId xmlns:a16="http://schemas.microsoft.com/office/drawing/2014/main" xmlns="" id="{7639C3FF-53C6-401A-8934-1BBB23416BD6}"/>
              </a:ext>
            </a:extLst>
          </p:cNvPr>
          <p:cNvSpPr txBox="1"/>
          <p:nvPr/>
        </p:nvSpPr>
        <p:spPr>
          <a:xfrm>
            <a:off x="2209800" y="6047250"/>
            <a:ext cx="6705600" cy="276999"/>
          </a:xfrm>
          <a:prstGeom prst="rect">
            <a:avLst/>
          </a:prstGeom>
          <a:noFill/>
        </p:spPr>
        <p:txBody>
          <a:bodyPr wrap="square" rtlCol="0">
            <a:spAutoFit/>
          </a:bodyPr>
          <a:lstStyle/>
          <a:p>
            <a:r>
              <a:rPr lang="en-US" sz="1200" baseline="30000" dirty="0">
                <a:solidFill>
                  <a:prstClr val="black"/>
                </a:solidFill>
              </a:rPr>
              <a:t>(1)</a:t>
            </a:r>
            <a:r>
              <a:rPr lang="en-US" sz="1200" dirty="0">
                <a:solidFill>
                  <a:prstClr val="black"/>
                </a:solidFill>
              </a:rPr>
              <a:t> Based on audited financial statements.</a:t>
            </a:r>
          </a:p>
        </p:txBody>
      </p:sp>
      <p:sp>
        <p:nvSpPr>
          <p:cNvPr id="9" name="Slide Number Placeholder 8">
            <a:extLst>
              <a:ext uri="{FF2B5EF4-FFF2-40B4-BE49-F238E27FC236}">
                <a16:creationId xmlns:a16="http://schemas.microsoft.com/office/drawing/2014/main" xmlns="" id="{729FBF73-A93F-4D87-B096-769006102E82}"/>
              </a:ext>
            </a:extLst>
          </p:cNvPr>
          <p:cNvSpPr>
            <a:spLocks noGrp="1"/>
          </p:cNvSpPr>
          <p:nvPr>
            <p:ph type="sldNum" sz="quarter" idx="12"/>
          </p:nvPr>
        </p:nvSpPr>
        <p:spPr/>
        <p:txBody>
          <a:bodyPr/>
          <a:lstStyle/>
          <a:p>
            <a:fld id="{C9CACE42-A8CA-4D80-9701-5C83FE0F0435}" type="slidenum">
              <a:rPr lang="en-US" smtClean="0"/>
              <a:pPr/>
              <a:t>7</a:t>
            </a:fld>
            <a:endParaRPr lang="en-US" dirty="0"/>
          </a:p>
        </p:txBody>
      </p:sp>
    </p:spTree>
    <p:extLst>
      <p:ext uri="{BB962C8B-B14F-4D97-AF65-F5344CB8AC3E}">
        <p14:creationId xmlns:p14="http://schemas.microsoft.com/office/powerpoint/2010/main" val="392981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1600" dirty="0"/>
          </a:p>
          <a:p>
            <a:r>
              <a:rPr lang="en-US" sz="2400" dirty="0"/>
              <a:t>Excess working capital is the result of accumulated vacancy savings, significant projects within the strip resort corridor, and a recent surge in the economy.  These results are considered non-recurring and likely unsustainable.</a:t>
            </a:r>
          </a:p>
          <a:p>
            <a:endParaRPr lang="en-US" sz="2800" dirty="0"/>
          </a:p>
          <a:p>
            <a:pPr marL="384048" lvl="2" indent="0">
              <a:buNone/>
            </a:pPr>
            <a:endParaRPr lang="en-US" dirty="0"/>
          </a:p>
          <a:p>
            <a:pPr marL="0" indent="0">
              <a:buNone/>
            </a:pPr>
            <a:endParaRPr lang="en-US" dirty="0"/>
          </a:p>
        </p:txBody>
      </p:sp>
      <p:sp>
        <p:nvSpPr>
          <p:cNvPr id="5" name="Title 5"/>
          <p:cNvSpPr txBox="1">
            <a:spLocks/>
          </p:cNvSpPr>
          <p:nvPr/>
        </p:nvSpPr>
        <p:spPr>
          <a:xfrm>
            <a:off x="2346959" y="977809"/>
            <a:ext cx="8534400" cy="758952"/>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2800" dirty="0">
                <a:solidFill>
                  <a:prstClr val="black">
                    <a:lumMod val="65000"/>
                    <a:lumOff val="35000"/>
                  </a:prstClr>
                </a:solidFill>
                <a:latin typeface="Calibri" panose="020F0502020204030204" pitchFamily="34" charset="0"/>
                <a:cs typeface="Calibri" panose="020F0502020204030204" pitchFamily="34" charset="0"/>
              </a:rPr>
              <a:t>EXCESS WORKING CAPITAL</a:t>
            </a:r>
          </a:p>
        </p:txBody>
      </p:sp>
      <p:sp>
        <p:nvSpPr>
          <p:cNvPr id="6" name="Slide Number Placeholder 5">
            <a:extLst>
              <a:ext uri="{FF2B5EF4-FFF2-40B4-BE49-F238E27FC236}">
                <a16:creationId xmlns:a16="http://schemas.microsoft.com/office/drawing/2014/main" xmlns="" id="{1A7A993C-E79D-4114-868D-A6B8A19CC3EC}"/>
              </a:ext>
            </a:extLst>
          </p:cNvPr>
          <p:cNvSpPr>
            <a:spLocks noGrp="1"/>
          </p:cNvSpPr>
          <p:nvPr>
            <p:ph type="sldNum" sz="quarter" idx="12"/>
          </p:nvPr>
        </p:nvSpPr>
        <p:spPr/>
        <p:txBody>
          <a:bodyPr/>
          <a:lstStyle/>
          <a:p>
            <a:fld id="{C9CACE42-A8CA-4D80-9701-5C83FE0F0435}" type="slidenum">
              <a:rPr lang="en-US" smtClean="0"/>
              <a:pPr/>
              <a:t>8</a:t>
            </a:fld>
            <a:endParaRPr lang="en-US" dirty="0"/>
          </a:p>
        </p:txBody>
      </p:sp>
    </p:spTree>
    <p:extLst>
      <p:ext uri="{BB962C8B-B14F-4D97-AF65-F5344CB8AC3E}">
        <p14:creationId xmlns:p14="http://schemas.microsoft.com/office/powerpoint/2010/main" val="427130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2800" dirty="0">
                <a:solidFill>
                  <a:schemeClr val="tx1">
                    <a:lumMod val="65000"/>
                    <a:lumOff val="35000"/>
                  </a:schemeClr>
                </a:solidFill>
                <a:latin typeface="Calibri" panose="020F0502020204030204" pitchFamily="34" charset="0"/>
                <a:cs typeface="Calibri" panose="020F0502020204030204" pitchFamily="34" charset="0"/>
              </a:rPr>
              <a:t>MAXIMUM FEE REDUCTION</a:t>
            </a:r>
          </a:p>
        </p:txBody>
      </p:sp>
      <p:sp>
        <p:nvSpPr>
          <p:cNvPr id="8" name="Content Placeholder 1"/>
          <p:cNvSpPr>
            <a:spLocks noGrp="1"/>
          </p:cNvSpPr>
          <p:nvPr>
            <p:ph idx="1"/>
          </p:nvPr>
        </p:nvSpPr>
        <p:spPr/>
        <p:txBody>
          <a:bodyPr/>
          <a:lstStyle/>
          <a:p>
            <a:r>
              <a:rPr lang="en-US" sz="2400" dirty="0"/>
              <a:t>The adjusted operating income below represents the maximum fee reduction before resulting in a structural deficit.</a:t>
            </a:r>
          </a:p>
          <a:p>
            <a:pPr marL="0" indent="0">
              <a:buNone/>
            </a:pPr>
            <a:endParaRPr lang="en-US" dirty="0"/>
          </a:p>
        </p:txBody>
      </p:sp>
      <p:graphicFrame>
        <p:nvGraphicFramePr>
          <p:cNvPr id="4" name="Table 4">
            <a:extLst>
              <a:ext uri="{FF2B5EF4-FFF2-40B4-BE49-F238E27FC236}">
                <a16:creationId xmlns:a16="http://schemas.microsoft.com/office/drawing/2014/main" xmlns="" id="{BE9F3F4B-D764-4244-B6AE-A2085393B32A}"/>
              </a:ext>
            </a:extLst>
          </p:cNvPr>
          <p:cNvGraphicFramePr>
            <a:graphicFrameLocks noGrp="1"/>
          </p:cNvGraphicFramePr>
          <p:nvPr>
            <p:extLst/>
          </p:nvPr>
        </p:nvGraphicFramePr>
        <p:xfrm>
          <a:off x="2895601" y="3124201"/>
          <a:ext cx="5791199" cy="2378467"/>
        </p:xfrm>
        <a:graphic>
          <a:graphicData uri="http://schemas.openxmlformats.org/drawingml/2006/table">
            <a:tbl>
              <a:tblPr firstRow="1" bandRow="1">
                <a:tableStyleId>{5C22544A-7EE6-4342-B048-85BDC9FD1C3A}</a:tableStyleId>
              </a:tblPr>
              <a:tblGrid>
                <a:gridCol w="3375239">
                  <a:extLst>
                    <a:ext uri="{9D8B030D-6E8A-4147-A177-3AD203B41FA5}">
                      <a16:colId xmlns:a16="http://schemas.microsoft.com/office/drawing/2014/main" xmlns="" val="1767312129"/>
                    </a:ext>
                  </a:extLst>
                </a:gridCol>
                <a:gridCol w="1065864">
                  <a:extLst>
                    <a:ext uri="{9D8B030D-6E8A-4147-A177-3AD203B41FA5}">
                      <a16:colId xmlns:a16="http://schemas.microsoft.com/office/drawing/2014/main" xmlns="" val="1231540643"/>
                    </a:ext>
                  </a:extLst>
                </a:gridCol>
                <a:gridCol w="1350096">
                  <a:extLst>
                    <a:ext uri="{9D8B030D-6E8A-4147-A177-3AD203B41FA5}">
                      <a16:colId xmlns:a16="http://schemas.microsoft.com/office/drawing/2014/main" xmlns="" val="1287816131"/>
                    </a:ext>
                  </a:extLst>
                </a:gridCol>
              </a:tblGrid>
              <a:tr h="488208">
                <a:tc>
                  <a:txBody>
                    <a:bodyPr/>
                    <a:lstStyle/>
                    <a:p>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endParaRPr lang="en-US"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dirty="0"/>
                        <a:t>2019</a:t>
                      </a:r>
                    </a:p>
                    <a:p>
                      <a:pPr algn="ctr"/>
                      <a:r>
                        <a:rPr lang="en-US" sz="1400" dirty="0"/>
                        <a:t> (Audited)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xmlns="" val="480011797"/>
                  </a:ext>
                </a:extLst>
              </a:tr>
              <a:tr h="349404">
                <a:tc>
                  <a:txBody>
                    <a:bodyPr/>
                    <a:lstStyle/>
                    <a:p>
                      <a:r>
                        <a:rPr lang="en-US" sz="1400" dirty="0"/>
                        <a:t>Operating 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t>$     10,129,513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02673515"/>
                  </a:ext>
                </a:extLst>
              </a:tr>
              <a:tr h="349404">
                <a:tc>
                  <a:txBody>
                    <a:bodyPr/>
                    <a:lstStyle/>
                    <a:p>
                      <a:r>
                        <a:rPr lang="en-US" sz="1400" dirty="0"/>
                        <a:t>Less vacancy savings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t>(2,418,843)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28881229"/>
                  </a:ext>
                </a:extLst>
              </a:tr>
              <a:tr h="349404">
                <a:tc>
                  <a:txBody>
                    <a:bodyPr/>
                    <a:lstStyle/>
                    <a:p>
                      <a:r>
                        <a:rPr lang="en-US" sz="1400" dirty="0"/>
                        <a:t>Less GASB 68 (PERS) adjustment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dirty="0"/>
                        <a:t>(1,153,243)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1009196"/>
                  </a:ext>
                </a:extLst>
              </a:tr>
              <a:tr h="397267">
                <a:tc>
                  <a:txBody>
                    <a:bodyPr/>
                    <a:lstStyle/>
                    <a:p>
                      <a:pPr marL="182880"/>
                      <a:r>
                        <a:rPr lang="en-US" sz="1400" b="1" dirty="0"/>
                        <a:t>Adjusted Operating 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400" b="1" dirty="0"/>
                        <a:t>$       6,557,427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22421920"/>
                  </a:ext>
                </a:extLst>
              </a:tr>
              <a:tr h="349404">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38502143"/>
                  </a:ext>
                </a:extLst>
              </a:tr>
            </a:tbl>
          </a:graphicData>
        </a:graphic>
      </p:graphicFrame>
      <p:sp>
        <p:nvSpPr>
          <p:cNvPr id="10" name="Slide Number Placeholder 9">
            <a:extLst>
              <a:ext uri="{FF2B5EF4-FFF2-40B4-BE49-F238E27FC236}">
                <a16:creationId xmlns:a16="http://schemas.microsoft.com/office/drawing/2014/main" xmlns="" id="{83F7E9FF-6FF3-4AC5-9735-C1BF103769C9}"/>
              </a:ext>
            </a:extLst>
          </p:cNvPr>
          <p:cNvSpPr>
            <a:spLocks noGrp="1"/>
          </p:cNvSpPr>
          <p:nvPr>
            <p:ph type="sldNum" sz="quarter" idx="12"/>
          </p:nvPr>
        </p:nvSpPr>
        <p:spPr/>
        <p:txBody>
          <a:bodyPr/>
          <a:lstStyle/>
          <a:p>
            <a:fld id="{C9CACE42-A8CA-4D80-9701-5C83FE0F0435}" type="slidenum">
              <a:rPr lang="en-US" smtClean="0"/>
              <a:pPr/>
              <a:t>9</a:t>
            </a:fld>
            <a:endParaRPr lang="en-US" dirty="0"/>
          </a:p>
        </p:txBody>
      </p:sp>
    </p:spTree>
    <p:extLst>
      <p:ext uri="{BB962C8B-B14F-4D97-AF65-F5344CB8AC3E}">
        <p14:creationId xmlns:p14="http://schemas.microsoft.com/office/powerpoint/2010/main" val="166550953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25DE2B74CCED42ADEC0F5F10A77444" ma:contentTypeVersion="2" ma:contentTypeDescription="Create a new document." ma:contentTypeScope="" ma:versionID="49f68e4c2d75599854fe210fb3ce658c">
  <xsd:schema xmlns:xsd="http://www.w3.org/2001/XMLSchema" xmlns:xs="http://www.w3.org/2001/XMLSchema" xmlns:p="http://schemas.microsoft.com/office/2006/metadata/properties" xmlns:ns2="b9821dd9-72b0-4db1-a719-b0f7f9486dbb" targetNamespace="http://schemas.microsoft.com/office/2006/metadata/properties" ma:root="true" ma:fieldsID="cc02339d6892a7ef2f766daee5cbf6ea" ns2:_="">
    <xsd:import namespace="b9821dd9-72b0-4db1-a719-b0f7f9486dbb"/>
    <xsd:element name="properties">
      <xsd:complexType>
        <xsd:sequence>
          <xsd:element name="documentManagement">
            <xsd:complexType>
              <xsd:all>
                <xsd:element ref="ns2:Sort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821dd9-72b0-4db1-a719-b0f7f9486dbb" elementFormDefault="qualified">
    <xsd:import namespace="http://schemas.microsoft.com/office/2006/documentManagement/types"/>
    <xsd:import namespace="http://schemas.microsoft.com/office/infopath/2007/PartnerControls"/>
    <xsd:element name="Sort_x0020_Date" ma:index="8" nillable="true" ma:displayName="Sort Date" ma:internalName="Sort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ort_x0020_Date xmlns="b9821dd9-72b0-4db1-a719-b0f7f9486dbb">2020/02</Sort_x0020_Date>
  </documentManagement>
</p:properties>
</file>

<file path=customXml/itemProps1.xml><?xml version="1.0" encoding="utf-8"?>
<ds:datastoreItem xmlns:ds="http://schemas.openxmlformats.org/officeDocument/2006/customXml" ds:itemID="{7D6D0E8C-398C-43EA-8A7B-91AD5FD7AE14}"/>
</file>

<file path=customXml/itemProps2.xml><?xml version="1.0" encoding="utf-8"?>
<ds:datastoreItem xmlns:ds="http://schemas.openxmlformats.org/officeDocument/2006/customXml" ds:itemID="{00D09589-24A3-4690-86BD-A7F278DC4358}"/>
</file>

<file path=customXml/itemProps3.xml><?xml version="1.0" encoding="utf-8"?>
<ds:datastoreItem xmlns:ds="http://schemas.openxmlformats.org/officeDocument/2006/customXml" ds:itemID="{2356EF16-ECB0-4B33-A220-C69C591E3A49}"/>
</file>

<file path=docProps/app.xml><?xml version="1.0" encoding="utf-8"?>
<Properties xmlns="http://schemas.openxmlformats.org/officeDocument/2006/extended-properties" xmlns:vt="http://schemas.openxmlformats.org/officeDocument/2006/docPropsVTypes">
  <Template/>
  <TotalTime>1663</TotalTime>
  <Words>1057</Words>
  <Application>Microsoft Office PowerPoint</Application>
  <PresentationFormat>Widescreen</PresentationFormat>
  <Paragraphs>569</Paragraphs>
  <Slides>35</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35</vt:i4>
      </vt:variant>
    </vt:vector>
  </HeadingPairs>
  <TitlesOfParts>
    <vt:vector size="43" baseType="lpstr">
      <vt:lpstr>Aharoni</vt:lpstr>
      <vt:lpstr>Arial</vt:lpstr>
      <vt:lpstr>Calibri</vt:lpstr>
      <vt:lpstr>Calibri Light</vt:lpstr>
      <vt:lpstr>Cambria</vt:lpstr>
      <vt:lpstr>Corbel</vt:lpstr>
      <vt:lpstr>Basis</vt:lpstr>
      <vt:lpstr>Retrospect</vt:lpstr>
      <vt:lpstr>BUILDING ENTERPRISE FUND ADVISORY COMMITTEE</vt:lpstr>
      <vt:lpstr>Financial Report</vt:lpstr>
      <vt:lpstr>   </vt:lpstr>
      <vt:lpstr>BUILDING DEPARTMENT  STATEMENT OF NET POSITION</vt:lpstr>
      <vt:lpstr>BUILDING DEPARTMENT  INCOME STATEMENT</vt:lpstr>
      <vt:lpstr>BUILDING DEPARTMENT  FUTURE CAPITAL PROJECTS</vt:lpstr>
      <vt:lpstr>BUILDING DEPARTMENT  WORKING CAPITAL </vt:lpstr>
      <vt:lpstr>PowerPoint Presentation</vt:lpstr>
      <vt:lpstr>MAXIMUM FEE REDUCTION</vt:lpstr>
      <vt:lpstr>PowerPoint Presentation</vt:lpstr>
      <vt:lpstr>BUILDING DEPARTMENT NET INCOME HISTORY</vt:lpstr>
      <vt:lpstr>PowerPoint Presentation</vt:lpstr>
      <vt:lpstr>BUILDING DEPARTMENT UNEARNED REVENUE</vt:lpstr>
      <vt:lpstr>NRS REQUIREMENTS</vt:lpstr>
      <vt:lpstr>FEE REDUCTION</vt:lpstr>
      <vt:lpstr>CAPITAL PROJECT APPROVAL PROCESS</vt:lpstr>
      <vt:lpstr>Capital Improvements</vt:lpstr>
      <vt:lpstr>CAPITAL IMPROVEMENT REQUESTS FY21</vt:lpstr>
      <vt:lpstr>CAPITAL IMPROVEMENT UPDATES:</vt:lpstr>
      <vt:lpstr>OPERATION FUNDING REQUESTS</vt:lpstr>
      <vt:lpstr>OPERATION FUNDING REQUESTS:</vt:lpstr>
      <vt:lpstr>Performance data</vt:lpstr>
      <vt:lpstr>Permits issued</vt:lpstr>
      <vt:lpstr>PowerPoint Presentation</vt:lpstr>
      <vt:lpstr>PowerPoint Presentation</vt:lpstr>
      <vt:lpstr>PowerPoint Presentation</vt:lpstr>
      <vt:lpstr>PowerPoint Presentation</vt:lpstr>
      <vt:lpstr>iNSPECTIONS</vt:lpstr>
      <vt:lpstr>PowerPoint Presentation</vt:lpstr>
      <vt:lpstr>PowerPoint Presentation</vt:lpstr>
      <vt:lpstr>PowerPoint Presentation</vt:lpstr>
      <vt:lpstr>PowerPoint Presentation</vt:lpstr>
      <vt:lpstr>PowerPoint Presentation</vt:lpstr>
      <vt:lpstr>FIRE PREVENTION AND BUILDING DEPARTMENT INTEGRATION</vt:lpstr>
      <vt:lpstr>Economic Outlook</vt:lpstr>
    </vt:vector>
  </TitlesOfParts>
  <Company>Clark County, Nv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BEFAC Presentation February 24, 2020</dc:title>
  <dc:creator>Amara Vigil</dc:creator>
  <cp:lastModifiedBy>Theresa Atimalala</cp:lastModifiedBy>
  <cp:revision>98</cp:revision>
  <cp:lastPrinted>2019-02-11T15:56:52Z</cp:lastPrinted>
  <dcterms:created xsi:type="dcterms:W3CDTF">2019-02-04T19:10:39Z</dcterms:created>
  <dcterms:modified xsi:type="dcterms:W3CDTF">2020-02-24T15:33:25Z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0x0101005425DE2B74CCED42ADEC0F5F10A77444</vt:lpwstr>
  </property>
</Properties>
</file>